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87" r:id="rId4"/>
    <p:sldId id="268" r:id="rId5"/>
    <p:sldId id="290" r:id="rId6"/>
    <p:sldId id="283" r:id="rId7"/>
    <p:sldId id="284" r:id="rId8"/>
    <p:sldId id="286" r:id="rId9"/>
    <p:sldId id="288" r:id="rId10"/>
    <p:sldId id="270" r:id="rId11"/>
    <p:sldId id="271" r:id="rId12"/>
    <p:sldId id="292" r:id="rId13"/>
    <p:sldId id="293" r:id="rId14"/>
    <p:sldId id="294" r:id="rId15"/>
    <p:sldId id="295"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FB12F-0A37-E7CA-E42A-9723597D7E7A}" v="223" dt="2024-05-18T13:19:25.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105" d="100"/>
          <a:sy n="105" d="100"/>
        </p:scale>
        <p:origin x="83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20130-3423-4796-9464-38E1A2D35AFA}"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D6D73F42-65B3-4E4D-8A49-CDF996448325}">
      <dgm:prSet custT="1"/>
      <dgm:spPr/>
      <dgm:t>
        <a:bodyPr/>
        <a:lstStyle/>
        <a:p>
          <a:r>
            <a:rPr lang="en-US" sz="1600" dirty="0"/>
            <a:t>Title: Heart Disease Prediction Using Machine Learning</a:t>
          </a:r>
        </a:p>
      </dgm:t>
    </dgm:pt>
    <dgm:pt modelId="{6BC4B282-2B47-438E-8425-0342FB2911E1}" type="parTrans" cxnId="{6DD1E1AD-CC3F-4603-BA33-EE8E225C1890}">
      <dgm:prSet/>
      <dgm:spPr/>
      <dgm:t>
        <a:bodyPr/>
        <a:lstStyle/>
        <a:p>
          <a:endParaRPr lang="en-US"/>
        </a:p>
      </dgm:t>
    </dgm:pt>
    <dgm:pt modelId="{D9963A1F-80DD-4514-8DFF-F312F787E3E0}" type="sibTrans" cxnId="{6DD1E1AD-CC3F-4603-BA33-EE8E225C1890}">
      <dgm:prSet/>
      <dgm:spPr/>
      <dgm:t>
        <a:bodyPr/>
        <a:lstStyle/>
        <a:p>
          <a:endParaRPr lang="en-US"/>
        </a:p>
      </dgm:t>
    </dgm:pt>
    <dgm:pt modelId="{CA0A6B98-B925-4FDD-9442-1406FFA45DDE}">
      <dgm:prSet custT="1"/>
      <dgm:spPr/>
      <dgm:t>
        <a:bodyPr/>
        <a:lstStyle/>
        <a:p>
          <a:r>
            <a:rPr lang="en-US" sz="1600" dirty="0"/>
            <a:t>Subtitle: Model Evaluation and Comparison</a:t>
          </a:r>
        </a:p>
      </dgm:t>
    </dgm:pt>
    <dgm:pt modelId="{949E43C0-965F-4405-8A34-DF1E5D15AC25}" type="parTrans" cxnId="{3D2A6461-2F28-45D7-9DFF-8100C356BD3C}">
      <dgm:prSet/>
      <dgm:spPr/>
      <dgm:t>
        <a:bodyPr/>
        <a:lstStyle/>
        <a:p>
          <a:endParaRPr lang="en-US"/>
        </a:p>
      </dgm:t>
    </dgm:pt>
    <dgm:pt modelId="{08F2A3C6-4DE6-4FB1-806C-2F1CC2A0D0DC}" type="sibTrans" cxnId="{3D2A6461-2F28-45D7-9DFF-8100C356BD3C}">
      <dgm:prSet/>
      <dgm:spPr/>
      <dgm:t>
        <a:bodyPr/>
        <a:lstStyle/>
        <a:p>
          <a:endParaRPr lang="en-US"/>
        </a:p>
      </dgm:t>
    </dgm:pt>
    <dgm:pt modelId="{0E7D1251-3B9D-4523-B927-2756084BDBF9}">
      <dgm:prSet custT="1"/>
      <dgm:spPr/>
      <dgm:t>
        <a:bodyPr/>
        <a:lstStyle/>
        <a:p>
          <a:r>
            <a:rPr lang="en-US" sz="1600"/>
            <a:t>Presenter's Name</a:t>
          </a:r>
          <a:r>
            <a:rPr lang="en-US" sz="1600">
              <a:latin typeface="Trade Gothic Next Cond"/>
            </a:rPr>
            <a:t>: Mahdi Mohammadzadeh, Ali Arabi</a:t>
          </a:r>
          <a:endParaRPr lang="en-US" sz="1600"/>
        </a:p>
      </dgm:t>
    </dgm:pt>
    <dgm:pt modelId="{BEBC9092-2807-47CC-8E2A-5C25D91F38B1}" type="parTrans" cxnId="{E370FC66-DF47-4F14-B6A9-B06F513E7F8B}">
      <dgm:prSet/>
      <dgm:spPr/>
      <dgm:t>
        <a:bodyPr/>
        <a:lstStyle/>
        <a:p>
          <a:endParaRPr lang="en-US"/>
        </a:p>
      </dgm:t>
    </dgm:pt>
    <dgm:pt modelId="{6E7AE2D8-211A-4AFC-9438-86EFDC4EC052}" type="sibTrans" cxnId="{E370FC66-DF47-4F14-B6A9-B06F513E7F8B}">
      <dgm:prSet/>
      <dgm:spPr/>
      <dgm:t>
        <a:bodyPr/>
        <a:lstStyle/>
        <a:p>
          <a:endParaRPr lang="en-US"/>
        </a:p>
      </dgm:t>
    </dgm:pt>
    <dgm:pt modelId="{3E1CF552-DB85-4C24-B594-C3A610306685}">
      <dgm:prSet custT="1"/>
      <dgm:spPr/>
      <dgm:t>
        <a:bodyPr/>
        <a:lstStyle/>
        <a:p>
          <a:r>
            <a:rPr lang="en-US" sz="1600" dirty="0"/>
            <a:t>Date</a:t>
          </a:r>
          <a:r>
            <a:rPr lang="en-US" sz="1600" dirty="0">
              <a:latin typeface="Trade Gothic Next Cond"/>
            </a:rPr>
            <a:t>: 13/05/2025</a:t>
          </a:r>
          <a:endParaRPr lang="en-US" sz="1600" dirty="0"/>
        </a:p>
      </dgm:t>
    </dgm:pt>
    <dgm:pt modelId="{0C7B9CCD-B840-4C4D-BCD5-2DCC6098BB5A}" type="parTrans" cxnId="{72981FD3-5615-4FF7-BAA1-196E5C5646FA}">
      <dgm:prSet/>
      <dgm:spPr/>
      <dgm:t>
        <a:bodyPr/>
        <a:lstStyle/>
        <a:p>
          <a:endParaRPr lang="en-US"/>
        </a:p>
      </dgm:t>
    </dgm:pt>
    <dgm:pt modelId="{6D685651-2371-4FD0-BFC7-22B7ABBC8919}" type="sibTrans" cxnId="{72981FD3-5615-4FF7-BAA1-196E5C5646FA}">
      <dgm:prSet/>
      <dgm:spPr/>
      <dgm:t>
        <a:bodyPr/>
        <a:lstStyle/>
        <a:p>
          <a:endParaRPr lang="en-US"/>
        </a:p>
      </dgm:t>
    </dgm:pt>
    <dgm:pt modelId="{0F440BCF-970D-4945-A980-C4AA2AED4A38}" type="pres">
      <dgm:prSet presAssocID="{CBD20130-3423-4796-9464-38E1A2D35AFA}" presName="root" presStyleCnt="0">
        <dgm:presLayoutVars>
          <dgm:dir/>
          <dgm:resizeHandles val="exact"/>
        </dgm:presLayoutVars>
      </dgm:prSet>
      <dgm:spPr/>
    </dgm:pt>
    <dgm:pt modelId="{2B4B98AE-DF00-45CA-9A13-6BB6ACC1871D}" type="pres">
      <dgm:prSet presAssocID="{D6D73F42-65B3-4E4D-8A49-CDF996448325}" presName="compNode" presStyleCnt="0"/>
      <dgm:spPr/>
    </dgm:pt>
    <dgm:pt modelId="{D67DC94D-50C3-43DC-BB1D-0983F6A4D54D}" type="pres">
      <dgm:prSet presAssocID="{D6D73F42-65B3-4E4D-8A49-CDF996448325}" presName="bgRect" presStyleLbl="bgShp" presStyleIdx="0" presStyleCnt="4"/>
      <dgm:spPr/>
    </dgm:pt>
    <dgm:pt modelId="{96CC61B9-0199-4073-86D5-69B94F7B3877}" type="pres">
      <dgm:prSet presAssocID="{D6D73F42-65B3-4E4D-8A49-CDF9964483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6C5D4FA-A529-48D2-99D4-9A26C05F21D2}" type="pres">
      <dgm:prSet presAssocID="{D6D73F42-65B3-4E4D-8A49-CDF996448325}" presName="spaceRect" presStyleCnt="0"/>
      <dgm:spPr/>
    </dgm:pt>
    <dgm:pt modelId="{971D4630-EF16-4536-A8B4-77F7F16B85DE}" type="pres">
      <dgm:prSet presAssocID="{D6D73F42-65B3-4E4D-8A49-CDF996448325}" presName="parTx" presStyleLbl="revTx" presStyleIdx="0" presStyleCnt="4">
        <dgm:presLayoutVars>
          <dgm:chMax val="0"/>
          <dgm:chPref val="0"/>
        </dgm:presLayoutVars>
      </dgm:prSet>
      <dgm:spPr/>
    </dgm:pt>
    <dgm:pt modelId="{DDC983CC-B209-4205-951C-F5349C38B2C8}" type="pres">
      <dgm:prSet presAssocID="{D9963A1F-80DD-4514-8DFF-F312F787E3E0}" presName="sibTrans" presStyleCnt="0"/>
      <dgm:spPr/>
    </dgm:pt>
    <dgm:pt modelId="{3B73B065-8E57-448C-A58D-99B83851968B}" type="pres">
      <dgm:prSet presAssocID="{CA0A6B98-B925-4FDD-9442-1406FFA45DDE}" presName="compNode" presStyleCnt="0"/>
      <dgm:spPr/>
    </dgm:pt>
    <dgm:pt modelId="{1713F520-4808-414F-93CD-402B3F2EF4E1}" type="pres">
      <dgm:prSet presAssocID="{CA0A6B98-B925-4FDD-9442-1406FFA45DDE}" presName="bgRect" presStyleLbl="bgShp" presStyleIdx="1" presStyleCnt="4"/>
      <dgm:spPr/>
    </dgm:pt>
    <dgm:pt modelId="{E3CE4FA4-E657-43CE-B6B2-5CB89B926E67}" type="pres">
      <dgm:prSet presAssocID="{CA0A6B98-B925-4FDD-9442-1406FFA45D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F6E020C2-FD09-4CD7-A256-92A36C5F535A}" type="pres">
      <dgm:prSet presAssocID="{CA0A6B98-B925-4FDD-9442-1406FFA45DDE}" presName="spaceRect" presStyleCnt="0"/>
      <dgm:spPr/>
    </dgm:pt>
    <dgm:pt modelId="{E90B040F-215C-45FF-8426-C6DC5A097078}" type="pres">
      <dgm:prSet presAssocID="{CA0A6B98-B925-4FDD-9442-1406FFA45DDE}" presName="parTx" presStyleLbl="revTx" presStyleIdx="1" presStyleCnt="4">
        <dgm:presLayoutVars>
          <dgm:chMax val="0"/>
          <dgm:chPref val="0"/>
        </dgm:presLayoutVars>
      </dgm:prSet>
      <dgm:spPr/>
    </dgm:pt>
    <dgm:pt modelId="{532CDC76-C794-43C4-89DB-9B535BB7BDD3}" type="pres">
      <dgm:prSet presAssocID="{08F2A3C6-4DE6-4FB1-806C-2F1CC2A0D0DC}" presName="sibTrans" presStyleCnt="0"/>
      <dgm:spPr/>
    </dgm:pt>
    <dgm:pt modelId="{B4D355E9-53E5-4ED3-9B9F-3C8DE6BDC2E7}" type="pres">
      <dgm:prSet presAssocID="{0E7D1251-3B9D-4523-B927-2756084BDBF9}" presName="compNode" presStyleCnt="0"/>
      <dgm:spPr/>
    </dgm:pt>
    <dgm:pt modelId="{9A1EC1BC-7460-49F2-B6A0-ECD97BFC1531}" type="pres">
      <dgm:prSet presAssocID="{0E7D1251-3B9D-4523-B927-2756084BDBF9}" presName="bgRect" presStyleLbl="bgShp" presStyleIdx="2" presStyleCnt="4"/>
      <dgm:spPr/>
    </dgm:pt>
    <dgm:pt modelId="{EE95CC08-AB55-4202-8C75-439B00E74324}" type="pres">
      <dgm:prSet presAssocID="{0E7D1251-3B9D-4523-B927-2756084BDB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77FEA176-7F95-415D-8F16-4307179FCE7D}" type="pres">
      <dgm:prSet presAssocID="{0E7D1251-3B9D-4523-B927-2756084BDBF9}" presName="spaceRect" presStyleCnt="0"/>
      <dgm:spPr/>
    </dgm:pt>
    <dgm:pt modelId="{A8619DD1-EAEC-4A81-AB22-62D74759E071}" type="pres">
      <dgm:prSet presAssocID="{0E7D1251-3B9D-4523-B927-2756084BDBF9}" presName="parTx" presStyleLbl="revTx" presStyleIdx="2" presStyleCnt="4">
        <dgm:presLayoutVars>
          <dgm:chMax val="0"/>
          <dgm:chPref val="0"/>
        </dgm:presLayoutVars>
      </dgm:prSet>
      <dgm:spPr/>
    </dgm:pt>
    <dgm:pt modelId="{240DE7AF-7C1C-4B3A-878E-52A85BF1ED69}" type="pres">
      <dgm:prSet presAssocID="{6E7AE2D8-211A-4AFC-9438-86EFDC4EC052}" presName="sibTrans" presStyleCnt="0"/>
      <dgm:spPr/>
    </dgm:pt>
    <dgm:pt modelId="{B4FE881D-DB9F-4197-BEB3-2C634D605074}" type="pres">
      <dgm:prSet presAssocID="{3E1CF552-DB85-4C24-B594-C3A610306685}" presName="compNode" presStyleCnt="0"/>
      <dgm:spPr/>
    </dgm:pt>
    <dgm:pt modelId="{F7FD5DA6-F93E-4EB5-B62D-99FB09793DE8}" type="pres">
      <dgm:prSet presAssocID="{3E1CF552-DB85-4C24-B594-C3A610306685}" presName="bgRect" presStyleLbl="bgShp" presStyleIdx="3" presStyleCnt="4" custLinFactNeighborY="197"/>
      <dgm:spPr/>
    </dgm:pt>
    <dgm:pt modelId="{66C0CA0A-5B57-46DE-B9E4-77EECEACFC9D}" type="pres">
      <dgm:prSet presAssocID="{3E1CF552-DB85-4C24-B594-C3A6103066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AF63C49A-5D04-42F3-91C8-E64BFED36559}" type="pres">
      <dgm:prSet presAssocID="{3E1CF552-DB85-4C24-B594-C3A610306685}" presName="spaceRect" presStyleCnt="0"/>
      <dgm:spPr/>
    </dgm:pt>
    <dgm:pt modelId="{7F3C4043-5DB9-4C8F-B508-ECB01DF0C226}" type="pres">
      <dgm:prSet presAssocID="{3E1CF552-DB85-4C24-B594-C3A610306685}" presName="parTx" presStyleLbl="revTx" presStyleIdx="3" presStyleCnt="4">
        <dgm:presLayoutVars>
          <dgm:chMax val="0"/>
          <dgm:chPref val="0"/>
        </dgm:presLayoutVars>
      </dgm:prSet>
      <dgm:spPr/>
    </dgm:pt>
  </dgm:ptLst>
  <dgm:cxnLst>
    <dgm:cxn modelId="{3D2A6461-2F28-45D7-9DFF-8100C356BD3C}" srcId="{CBD20130-3423-4796-9464-38E1A2D35AFA}" destId="{CA0A6B98-B925-4FDD-9442-1406FFA45DDE}" srcOrd="1" destOrd="0" parTransId="{949E43C0-965F-4405-8A34-DF1E5D15AC25}" sibTransId="{08F2A3C6-4DE6-4FB1-806C-2F1CC2A0D0DC}"/>
    <dgm:cxn modelId="{E370FC66-DF47-4F14-B6A9-B06F513E7F8B}" srcId="{CBD20130-3423-4796-9464-38E1A2D35AFA}" destId="{0E7D1251-3B9D-4523-B927-2756084BDBF9}" srcOrd="2" destOrd="0" parTransId="{BEBC9092-2807-47CC-8E2A-5C25D91F38B1}" sibTransId="{6E7AE2D8-211A-4AFC-9438-86EFDC4EC052}"/>
    <dgm:cxn modelId="{BDCCFF71-1346-4DFD-B6BB-2999C2234F50}" type="presOf" srcId="{D6D73F42-65B3-4E4D-8A49-CDF996448325}" destId="{971D4630-EF16-4536-A8B4-77F7F16B85DE}" srcOrd="0" destOrd="0" presId="urn:microsoft.com/office/officeart/2018/2/layout/IconVerticalSolidList"/>
    <dgm:cxn modelId="{BAC9B8A5-7C0F-41EC-AA1C-67B7065F2051}" type="presOf" srcId="{0E7D1251-3B9D-4523-B927-2756084BDBF9}" destId="{A8619DD1-EAEC-4A81-AB22-62D74759E071}" srcOrd="0" destOrd="0" presId="urn:microsoft.com/office/officeart/2018/2/layout/IconVerticalSolidList"/>
    <dgm:cxn modelId="{6DD1E1AD-CC3F-4603-BA33-EE8E225C1890}" srcId="{CBD20130-3423-4796-9464-38E1A2D35AFA}" destId="{D6D73F42-65B3-4E4D-8A49-CDF996448325}" srcOrd="0" destOrd="0" parTransId="{6BC4B282-2B47-438E-8425-0342FB2911E1}" sibTransId="{D9963A1F-80DD-4514-8DFF-F312F787E3E0}"/>
    <dgm:cxn modelId="{A8C4D2CF-3E4A-4E82-80C4-DD74272AD4CD}" type="presOf" srcId="{CBD20130-3423-4796-9464-38E1A2D35AFA}" destId="{0F440BCF-970D-4945-A980-C4AA2AED4A38}" srcOrd="0" destOrd="0" presId="urn:microsoft.com/office/officeart/2018/2/layout/IconVerticalSolidList"/>
    <dgm:cxn modelId="{72981FD3-5615-4FF7-BAA1-196E5C5646FA}" srcId="{CBD20130-3423-4796-9464-38E1A2D35AFA}" destId="{3E1CF552-DB85-4C24-B594-C3A610306685}" srcOrd="3" destOrd="0" parTransId="{0C7B9CCD-B840-4C4D-BCD5-2DCC6098BB5A}" sibTransId="{6D685651-2371-4FD0-BFC7-22B7ABBC8919}"/>
    <dgm:cxn modelId="{B7AD62E9-E847-4E16-947B-C8B40991A2A2}" type="presOf" srcId="{3E1CF552-DB85-4C24-B594-C3A610306685}" destId="{7F3C4043-5DB9-4C8F-B508-ECB01DF0C226}" srcOrd="0" destOrd="0" presId="urn:microsoft.com/office/officeart/2018/2/layout/IconVerticalSolidList"/>
    <dgm:cxn modelId="{F65631EA-E628-4827-9FDD-A41FEEC6F3FD}" type="presOf" srcId="{CA0A6B98-B925-4FDD-9442-1406FFA45DDE}" destId="{E90B040F-215C-45FF-8426-C6DC5A097078}" srcOrd="0" destOrd="0" presId="urn:microsoft.com/office/officeart/2018/2/layout/IconVerticalSolidList"/>
    <dgm:cxn modelId="{EB31EDDE-8088-4CEB-83C5-4C85C69B25F2}" type="presParOf" srcId="{0F440BCF-970D-4945-A980-C4AA2AED4A38}" destId="{2B4B98AE-DF00-45CA-9A13-6BB6ACC1871D}" srcOrd="0" destOrd="0" presId="urn:microsoft.com/office/officeart/2018/2/layout/IconVerticalSolidList"/>
    <dgm:cxn modelId="{C0C23E14-5299-46F3-AD17-BB5DD535E146}" type="presParOf" srcId="{2B4B98AE-DF00-45CA-9A13-6BB6ACC1871D}" destId="{D67DC94D-50C3-43DC-BB1D-0983F6A4D54D}" srcOrd="0" destOrd="0" presId="urn:microsoft.com/office/officeart/2018/2/layout/IconVerticalSolidList"/>
    <dgm:cxn modelId="{CDDCBE50-6AB9-44E1-B781-6EFB1C93759C}" type="presParOf" srcId="{2B4B98AE-DF00-45CA-9A13-6BB6ACC1871D}" destId="{96CC61B9-0199-4073-86D5-69B94F7B3877}" srcOrd="1" destOrd="0" presId="urn:microsoft.com/office/officeart/2018/2/layout/IconVerticalSolidList"/>
    <dgm:cxn modelId="{DE0AF85A-B174-4C35-BB1E-01B42E95F136}" type="presParOf" srcId="{2B4B98AE-DF00-45CA-9A13-6BB6ACC1871D}" destId="{36C5D4FA-A529-48D2-99D4-9A26C05F21D2}" srcOrd="2" destOrd="0" presId="urn:microsoft.com/office/officeart/2018/2/layout/IconVerticalSolidList"/>
    <dgm:cxn modelId="{98F747EE-7199-4B0D-95CC-BE5943B8E2AD}" type="presParOf" srcId="{2B4B98AE-DF00-45CA-9A13-6BB6ACC1871D}" destId="{971D4630-EF16-4536-A8B4-77F7F16B85DE}" srcOrd="3" destOrd="0" presId="urn:microsoft.com/office/officeart/2018/2/layout/IconVerticalSolidList"/>
    <dgm:cxn modelId="{92720D41-A3A5-43E4-8B22-B8EC0742D2A3}" type="presParOf" srcId="{0F440BCF-970D-4945-A980-C4AA2AED4A38}" destId="{DDC983CC-B209-4205-951C-F5349C38B2C8}" srcOrd="1" destOrd="0" presId="urn:microsoft.com/office/officeart/2018/2/layout/IconVerticalSolidList"/>
    <dgm:cxn modelId="{F66623D5-3EC1-41C6-9909-E7A94C81A940}" type="presParOf" srcId="{0F440BCF-970D-4945-A980-C4AA2AED4A38}" destId="{3B73B065-8E57-448C-A58D-99B83851968B}" srcOrd="2" destOrd="0" presId="urn:microsoft.com/office/officeart/2018/2/layout/IconVerticalSolidList"/>
    <dgm:cxn modelId="{094C2A11-156C-4FAF-B896-AEC0A4266802}" type="presParOf" srcId="{3B73B065-8E57-448C-A58D-99B83851968B}" destId="{1713F520-4808-414F-93CD-402B3F2EF4E1}" srcOrd="0" destOrd="0" presId="urn:microsoft.com/office/officeart/2018/2/layout/IconVerticalSolidList"/>
    <dgm:cxn modelId="{B93EE5BE-8826-4F5B-90CE-268C22E3CE57}" type="presParOf" srcId="{3B73B065-8E57-448C-A58D-99B83851968B}" destId="{E3CE4FA4-E657-43CE-B6B2-5CB89B926E67}" srcOrd="1" destOrd="0" presId="urn:microsoft.com/office/officeart/2018/2/layout/IconVerticalSolidList"/>
    <dgm:cxn modelId="{22FEADDA-6511-4CD3-A35B-591A26125123}" type="presParOf" srcId="{3B73B065-8E57-448C-A58D-99B83851968B}" destId="{F6E020C2-FD09-4CD7-A256-92A36C5F535A}" srcOrd="2" destOrd="0" presId="urn:microsoft.com/office/officeart/2018/2/layout/IconVerticalSolidList"/>
    <dgm:cxn modelId="{0CB87CE5-661E-4C11-BC93-BBD3A790E3E9}" type="presParOf" srcId="{3B73B065-8E57-448C-A58D-99B83851968B}" destId="{E90B040F-215C-45FF-8426-C6DC5A097078}" srcOrd="3" destOrd="0" presId="urn:microsoft.com/office/officeart/2018/2/layout/IconVerticalSolidList"/>
    <dgm:cxn modelId="{02D44DB2-B51A-4F76-88B1-05AB6A92399F}" type="presParOf" srcId="{0F440BCF-970D-4945-A980-C4AA2AED4A38}" destId="{532CDC76-C794-43C4-89DB-9B535BB7BDD3}" srcOrd="3" destOrd="0" presId="urn:microsoft.com/office/officeart/2018/2/layout/IconVerticalSolidList"/>
    <dgm:cxn modelId="{7901EACF-5140-4287-AFD4-F86D762A2D27}" type="presParOf" srcId="{0F440BCF-970D-4945-A980-C4AA2AED4A38}" destId="{B4D355E9-53E5-4ED3-9B9F-3C8DE6BDC2E7}" srcOrd="4" destOrd="0" presId="urn:microsoft.com/office/officeart/2018/2/layout/IconVerticalSolidList"/>
    <dgm:cxn modelId="{76158AD5-2129-4A49-BE34-23D2C5993BCE}" type="presParOf" srcId="{B4D355E9-53E5-4ED3-9B9F-3C8DE6BDC2E7}" destId="{9A1EC1BC-7460-49F2-B6A0-ECD97BFC1531}" srcOrd="0" destOrd="0" presId="urn:microsoft.com/office/officeart/2018/2/layout/IconVerticalSolidList"/>
    <dgm:cxn modelId="{4FD6D313-C652-48E5-81BC-1B756FA874EC}" type="presParOf" srcId="{B4D355E9-53E5-4ED3-9B9F-3C8DE6BDC2E7}" destId="{EE95CC08-AB55-4202-8C75-439B00E74324}" srcOrd="1" destOrd="0" presId="urn:microsoft.com/office/officeart/2018/2/layout/IconVerticalSolidList"/>
    <dgm:cxn modelId="{A039ABA3-9809-4737-AEFB-AE06C9EDD209}" type="presParOf" srcId="{B4D355E9-53E5-4ED3-9B9F-3C8DE6BDC2E7}" destId="{77FEA176-7F95-415D-8F16-4307179FCE7D}" srcOrd="2" destOrd="0" presId="urn:microsoft.com/office/officeart/2018/2/layout/IconVerticalSolidList"/>
    <dgm:cxn modelId="{7A59A954-3994-439B-8BFF-E728BC2E9E0A}" type="presParOf" srcId="{B4D355E9-53E5-4ED3-9B9F-3C8DE6BDC2E7}" destId="{A8619DD1-EAEC-4A81-AB22-62D74759E071}" srcOrd="3" destOrd="0" presId="urn:microsoft.com/office/officeart/2018/2/layout/IconVerticalSolidList"/>
    <dgm:cxn modelId="{E7F9DD35-EFF1-4A4B-82EB-D3F8AAC243F5}" type="presParOf" srcId="{0F440BCF-970D-4945-A980-C4AA2AED4A38}" destId="{240DE7AF-7C1C-4B3A-878E-52A85BF1ED69}" srcOrd="5" destOrd="0" presId="urn:microsoft.com/office/officeart/2018/2/layout/IconVerticalSolidList"/>
    <dgm:cxn modelId="{78C74875-E224-40BE-A777-F102090F0BAE}" type="presParOf" srcId="{0F440BCF-970D-4945-A980-C4AA2AED4A38}" destId="{B4FE881D-DB9F-4197-BEB3-2C634D605074}" srcOrd="6" destOrd="0" presId="urn:microsoft.com/office/officeart/2018/2/layout/IconVerticalSolidList"/>
    <dgm:cxn modelId="{28A5C595-E1D2-42AF-A17B-1359FE68FB37}" type="presParOf" srcId="{B4FE881D-DB9F-4197-BEB3-2C634D605074}" destId="{F7FD5DA6-F93E-4EB5-B62D-99FB09793DE8}" srcOrd="0" destOrd="0" presId="urn:microsoft.com/office/officeart/2018/2/layout/IconVerticalSolidList"/>
    <dgm:cxn modelId="{0533ECCE-BFDE-4E56-B18F-81274B674AF7}" type="presParOf" srcId="{B4FE881D-DB9F-4197-BEB3-2C634D605074}" destId="{66C0CA0A-5B57-46DE-B9E4-77EECEACFC9D}" srcOrd="1" destOrd="0" presId="urn:microsoft.com/office/officeart/2018/2/layout/IconVerticalSolidList"/>
    <dgm:cxn modelId="{B76B7AEB-9825-41C9-9738-A5E542F25AD1}" type="presParOf" srcId="{B4FE881D-DB9F-4197-BEB3-2C634D605074}" destId="{AF63C49A-5D04-42F3-91C8-E64BFED36559}" srcOrd="2" destOrd="0" presId="urn:microsoft.com/office/officeart/2018/2/layout/IconVerticalSolidList"/>
    <dgm:cxn modelId="{92B37637-EEA9-480C-83C3-413C996513C6}" type="presParOf" srcId="{B4FE881D-DB9F-4197-BEB3-2C634D605074}" destId="{7F3C4043-5DB9-4C8F-B508-ECB01DF0C2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2053F-95F2-4EC8-B71B-E9B2BCD20E23}"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5846FD-553B-421B-BD1A-D0A97770D131}">
      <dgm:prSet/>
      <dgm:spPr/>
      <dgm:t>
        <a:bodyPr/>
        <a:lstStyle/>
        <a:p>
          <a:pPr>
            <a:defRPr cap="all"/>
          </a:pPr>
          <a:r>
            <a:rPr lang="en-US"/>
            <a:t>Random Forest is robust to overfitting and works well with nonlinear data.</a:t>
          </a:r>
        </a:p>
      </dgm:t>
    </dgm:pt>
    <dgm:pt modelId="{6FD0C9C1-9E9E-4CA4-BE3E-78CAD26640F1}" type="parTrans" cxnId="{3924D3EE-74E3-49DA-9E5E-7ADCD8507B22}">
      <dgm:prSet/>
      <dgm:spPr/>
      <dgm:t>
        <a:bodyPr/>
        <a:lstStyle/>
        <a:p>
          <a:endParaRPr lang="en-US"/>
        </a:p>
      </dgm:t>
    </dgm:pt>
    <dgm:pt modelId="{F6887FCB-833A-4496-8F36-61AFBB76F1F5}" type="sibTrans" cxnId="{3924D3EE-74E3-49DA-9E5E-7ADCD8507B22}">
      <dgm:prSet/>
      <dgm:spPr/>
      <dgm:t>
        <a:bodyPr/>
        <a:lstStyle/>
        <a:p>
          <a:endParaRPr lang="en-US"/>
        </a:p>
      </dgm:t>
    </dgm:pt>
    <dgm:pt modelId="{C917AF52-2DDC-4EA7-AC43-DF6A73D8433D}">
      <dgm:prSet/>
      <dgm:spPr/>
      <dgm:t>
        <a:bodyPr/>
        <a:lstStyle/>
        <a:p>
          <a:pPr>
            <a:defRPr cap="all"/>
          </a:pPr>
          <a:r>
            <a:rPr lang="en-US"/>
            <a:t>Logistic Regression offers interpretability and is a reliable baseline.</a:t>
          </a:r>
        </a:p>
      </dgm:t>
    </dgm:pt>
    <dgm:pt modelId="{2591C381-84E6-415B-BB30-255DE2E8A92A}" type="parTrans" cxnId="{E2F7F604-34D6-4B8C-B084-3120BF193CCE}">
      <dgm:prSet/>
      <dgm:spPr/>
      <dgm:t>
        <a:bodyPr/>
        <a:lstStyle/>
        <a:p>
          <a:endParaRPr lang="en-US"/>
        </a:p>
      </dgm:t>
    </dgm:pt>
    <dgm:pt modelId="{D3F25929-8B14-44F2-A51F-6343BC4B53DF}" type="sibTrans" cxnId="{E2F7F604-34D6-4B8C-B084-3120BF193CCE}">
      <dgm:prSet/>
      <dgm:spPr/>
      <dgm:t>
        <a:bodyPr/>
        <a:lstStyle/>
        <a:p>
          <a:endParaRPr lang="en-US"/>
        </a:p>
      </dgm:t>
    </dgm:pt>
    <dgm:pt modelId="{4BAC35AD-52F1-4AC1-BE98-F3D398AAD7F2}">
      <dgm:prSet/>
      <dgm:spPr/>
      <dgm:t>
        <a:bodyPr/>
        <a:lstStyle/>
        <a:p>
          <a:pPr>
            <a:defRPr cap="all"/>
          </a:pPr>
          <a:r>
            <a:rPr lang="en-US"/>
            <a:t>SVM performs well in high-dimensional spaces.</a:t>
          </a:r>
        </a:p>
      </dgm:t>
    </dgm:pt>
    <dgm:pt modelId="{75E74CB2-2350-4DFD-BFAB-86DA3FDB5D87}" type="parTrans" cxnId="{FA8C2BF9-206E-42E4-9DAC-58E30E21D3B7}">
      <dgm:prSet/>
      <dgm:spPr/>
      <dgm:t>
        <a:bodyPr/>
        <a:lstStyle/>
        <a:p>
          <a:endParaRPr lang="en-US"/>
        </a:p>
      </dgm:t>
    </dgm:pt>
    <dgm:pt modelId="{BC2A9F4E-5F3B-4611-947C-4B4771E7A97E}" type="sibTrans" cxnId="{FA8C2BF9-206E-42E4-9DAC-58E30E21D3B7}">
      <dgm:prSet/>
      <dgm:spPr/>
      <dgm:t>
        <a:bodyPr/>
        <a:lstStyle/>
        <a:p>
          <a:endParaRPr lang="en-US"/>
        </a:p>
      </dgm:t>
    </dgm:pt>
    <dgm:pt modelId="{17CC76C3-07C4-4C2B-834A-6A89DDD65D4D}">
      <dgm:prSet/>
      <dgm:spPr/>
      <dgm:t>
        <a:bodyPr/>
        <a:lstStyle/>
        <a:p>
          <a:pPr>
            <a:defRPr cap="all"/>
          </a:pPr>
          <a:r>
            <a:rPr lang="en-US"/>
            <a:t>KNN is a simple algorithm that is useful for comparison and concept demonstration.</a:t>
          </a:r>
        </a:p>
      </dgm:t>
    </dgm:pt>
    <dgm:pt modelId="{54F04428-648C-4DD4-8416-298E50971A12}" type="parTrans" cxnId="{196DE43E-0745-4B72-A6D4-F9763BD30C37}">
      <dgm:prSet/>
      <dgm:spPr/>
      <dgm:t>
        <a:bodyPr/>
        <a:lstStyle/>
        <a:p>
          <a:endParaRPr lang="en-US"/>
        </a:p>
      </dgm:t>
    </dgm:pt>
    <dgm:pt modelId="{DB44FF3A-92B8-4625-BB01-6F20EF320199}" type="sibTrans" cxnId="{196DE43E-0745-4B72-A6D4-F9763BD30C37}">
      <dgm:prSet/>
      <dgm:spPr/>
      <dgm:t>
        <a:bodyPr/>
        <a:lstStyle/>
        <a:p>
          <a:endParaRPr lang="en-US"/>
        </a:p>
      </dgm:t>
    </dgm:pt>
    <dgm:pt modelId="{CBE08CD0-CF6E-477F-8E27-82AD8161CBEE}" type="pres">
      <dgm:prSet presAssocID="{9CD2053F-95F2-4EC8-B71B-E9B2BCD20E23}" presName="root" presStyleCnt="0">
        <dgm:presLayoutVars>
          <dgm:dir/>
          <dgm:resizeHandles val="exact"/>
        </dgm:presLayoutVars>
      </dgm:prSet>
      <dgm:spPr/>
    </dgm:pt>
    <dgm:pt modelId="{05842008-8514-4B9E-89E9-36FD09E52C6D}" type="pres">
      <dgm:prSet presAssocID="{525846FD-553B-421B-BD1A-D0A97770D131}" presName="compNode" presStyleCnt="0"/>
      <dgm:spPr/>
    </dgm:pt>
    <dgm:pt modelId="{40835E53-4CF7-4845-A72E-07F96B9050DC}" type="pres">
      <dgm:prSet presAssocID="{525846FD-553B-421B-BD1A-D0A97770D131}" presName="iconBgRect" presStyleLbl="bgShp" presStyleIdx="0" presStyleCnt="4"/>
      <dgm:spPr>
        <a:prstGeom prst="round2DiagRect">
          <a:avLst>
            <a:gd name="adj1" fmla="val 29727"/>
            <a:gd name="adj2" fmla="val 0"/>
          </a:avLst>
        </a:prstGeom>
      </dgm:spPr>
    </dgm:pt>
    <dgm:pt modelId="{A3A575E3-54A3-4382-9594-A1B855A0E2A5}" type="pres">
      <dgm:prSet presAssocID="{525846FD-553B-421B-BD1A-D0A97770D1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est scene"/>
        </a:ext>
      </dgm:extLst>
    </dgm:pt>
    <dgm:pt modelId="{446EC9A6-3547-43F1-858A-C8407F3B2941}" type="pres">
      <dgm:prSet presAssocID="{525846FD-553B-421B-BD1A-D0A97770D131}" presName="spaceRect" presStyleCnt="0"/>
      <dgm:spPr/>
    </dgm:pt>
    <dgm:pt modelId="{A77F4B03-3A30-4BAE-837C-CC7657DD34A9}" type="pres">
      <dgm:prSet presAssocID="{525846FD-553B-421B-BD1A-D0A97770D131}" presName="textRect" presStyleLbl="revTx" presStyleIdx="0" presStyleCnt="4">
        <dgm:presLayoutVars>
          <dgm:chMax val="1"/>
          <dgm:chPref val="1"/>
        </dgm:presLayoutVars>
      </dgm:prSet>
      <dgm:spPr/>
    </dgm:pt>
    <dgm:pt modelId="{9A1A9641-DDFB-4AE6-A72D-0341B06A9D87}" type="pres">
      <dgm:prSet presAssocID="{F6887FCB-833A-4496-8F36-61AFBB76F1F5}" presName="sibTrans" presStyleCnt="0"/>
      <dgm:spPr/>
    </dgm:pt>
    <dgm:pt modelId="{3B94A024-3535-434C-8676-6899E69A7E30}" type="pres">
      <dgm:prSet presAssocID="{C917AF52-2DDC-4EA7-AC43-DF6A73D8433D}" presName="compNode" presStyleCnt="0"/>
      <dgm:spPr/>
    </dgm:pt>
    <dgm:pt modelId="{A9DFDA67-18B6-4E89-BD11-3A2A01371A3D}" type="pres">
      <dgm:prSet presAssocID="{C917AF52-2DDC-4EA7-AC43-DF6A73D8433D}" presName="iconBgRect" presStyleLbl="bgShp" presStyleIdx="1" presStyleCnt="4"/>
      <dgm:spPr>
        <a:prstGeom prst="round2DiagRect">
          <a:avLst>
            <a:gd name="adj1" fmla="val 29727"/>
            <a:gd name="adj2" fmla="val 0"/>
          </a:avLst>
        </a:prstGeom>
      </dgm:spPr>
    </dgm:pt>
    <dgm:pt modelId="{8577625A-ABD6-4CA7-8DD2-10D3030E027C}" type="pres">
      <dgm:prSet presAssocID="{C917AF52-2DDC-4EA7-AC43-DF6A73D843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CDF4F237-22E4-4A99-B893-7633B190CCA3}" type="pres">
      <dgm:prSet presAssocID="{C917AF52-2DDC-4EA7-AC43-DF6A73D8433D}" presName="spaceRect" presStyleCnt="0"/>
      <dgm:spPr/>
    </dgm:pt>
    <dgm:pt modelId="{5713EDF9-DEF6-480A-8177-C67559DD93BC}" type="pres">
      <dgm:prSet presAssocID="{C917AF52-2DDC-4EA7-AC43-DF6A73D8433D}" presName="textRect" presStyleLbl="revTx" presStyleIdx="1" presStyleCnt="4">
        <dgm:presLayoutVars>
          <dgm:chMax val="1"/>
          <dgm:chPref val="1"/>
        </dgm:presLayoutVars>
      </dgm:prSet>
      <dgm:spPr/>
    </dgm:pt>
    <dgm:pt modelId="{9E9ACB5F-AE5E-4CD6-929D-AB9A8650BB2F}" type="pres">
      <dgm:prSet presAssocID="{D3F25929-8B14-44F2-A51F-6343BC4B53DF}" presName="sibTrans" presStyleCnt="0"/>
      <dgm:spPr/>
    </dgm:pt>
    <dgm:pt modelId="{231AB22E-7DBB-4375-A92F-1F3736898FAE}" type="pres">
      <dgm:prSet presAssocID="{4BAC35AD-52F1-4AC1-BE98-F3D398AAD7F2}" presName="compNode" presStyleCnt="0"/>
      <dgm:spPr/>
    </dgm:pt>
    <dgm:pt modelId="{B2569659-FCC7-4752-96E4-23FCB08E2817}" type="pres">
      <dgm:prSet presAssocID="{4BAC35AD-52F1-4AC1-BE98-F3D398AAD7F2}" presName="iconBgRect" presStyleLbl="bgShp" presStyleIdx="2" presStyleCnt="4"/>
      <dgm:spPr>
        <a:prstGeom prst="round2DiagRect">
          <a:avLst>
            <a:gd name="adj1" fmla="val 29727"/>
            <a:gd name="adj2" fmla="val 0"/>
          </a:avLst>
        </a:prstGeom>
      </dgm:spPr>
    </dgm:pt>
    <dgm:pt modelId="{18DB91BB-E8E6-4F5C-BBB7-700AC458D9CC}" type="pres">
      <dgm:prSet presAssocID="{4BAC35AD-52F1-4AC1-BE98-F3D398AAD7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574657A8-4573-430D-A057-4B03257599F0}" type="pres">
      <dgm:prSet presAssocID="{4BAC35AD-52F1-4AC1-BE98-F3D398AAD7F2}" presName="spaceRect" presStyleCnt="0"/>
      <dgm:spPr/>
    </dgm:pt>
    <dgm:pt modelId="{2EC025BF-8646-4B62-ACBE-2B6D1070A080}" type="pres">
      <dgm:prSet presAssocID="{4BAC35AD-52F1-4AC1-BE98-F3D398AAD7F2}" presName="textRect" presStyleLbl="revTx" presStyleIdx="2" presStyleCnt="4">
        <dgm:presLayoutVars>
          <dgm:chMax val="1"/>
          <dgm:chPref val="1"/>
        </dgm:presLayoutVars>
      </dgm:prSet>
      <dgm:spPr/>
    </dgm:pt>
    <dgm:pt modelId="{E14F31C3-FCB9-4B9D-A69D-D8321451A4AD}" type="pres">
      <dgm:prSet presAssocID="{BC2A9F4E-5F3B-4611-947C-4B4771E7A97E}" presName="sibTrans" presStyleCnt="0"/>
      <dgm:spPr/>
    </dgm:pt>
    <dgm:pt modelId="{D223E721-D662-4FDD-89BF-5BD30FECF0BE}" type="pres">
      <dgm:prSet presAssocID="{17CC76C3-07C4-4C2B-834A-6A89DDD65D4D}" presName="compNode" presStyleCnt="0"/>
      <dgm:spPr/>
    </dgm:pt>
    <dgm:pt modelId="{5B7CC3F1-6869-48C2-B83E-BE6C5CB81F20}" type="pres">
      <dgm:prSet presAssocID="{17CC76C3-07C4-4C2B-834A-6A89DDD65D4D}" presName="iconBgRect" presStyleLbl="bgShp" presStyleIdx="3" presStyleCnt="4"/>
      <dgm:spPr>
        <a:prstGeom prst="round2DiagRect">
          <a:avLst>
            <a:gd name="adj1" fmla="val 29727"/>
            <a:gd name="adj2" fmla="val 0"/>
          </a:avLst>
        </a:prstGeom>
      </dgm:spPr>
    </dgm:pt>
    <dgm:pt modelId="{C23DEEF0-DFD7-404E-9FFF-2D383A7AC551}" type="pres">
      <dgm:prSet presAssocID="{17CC76C3-07C4-4C2B-834A-6A89DDD65D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Design"/>
        </a:ext>
      </dgm:extLst>
    </dgm:pt>
    <dgm:pt modelId="{214857C1-61D3-4F29-AD94-EE15D6C6FFF0}" type="pres">
      <dgm:prSet presAssocID="{17CC76C3-07C4-4C2B-834A-6A89DDD65D4D}" presName="spaceRect" presStyleCnt="0"/>
      <dgm:spPr/>
    </dgm:pt>
    <dgm:pt modelId="{F24685B8-5367-44F3-8A90-154EFEAF6290}" type="pres">
      <dgm:prSet presAssocID="{17CC76C3-07C4-4C2B-834A-6A89DDD65D4D}" presName="textRect" presStyleLbl="revTx" presStyleIdx="3" presStyleCnt="4">
        <dgm:presLayoutVars>
          <dgm:chMax val="1"/>
          <dgm:chPref val="1"/>
        </dgm:presLayoutVars>
      </dgm:prSet>
      <dgm:spPr/>
    </dgm:pt>
  </dgm:ptLst>
  <dgm:cxnLst>
    <dgm:cxn modelId="{E2F7F604-34D6-4B8C-B084-3120BF193CCE}" srcId="{9CD2053F-95F2-4EC8-B71B-E9B2BCD20E23}" destId="{C917AF52-2DDC-4EA7-AC43-DF6A73D8433D}" srcOrd="1" destOrd="0" parTransId="{2591C381-84E6-415B-BB30-255DE2E8A92A}" sibTransId="{D3F25929-8B14-44F2-A51F-6343BC4B53DF}"/>
    <dgm:cxn modelId="{C3426306-ACB5-4A7F-BDE1-F4C8B7C71D82}" type="presOf" srcId="{17CC76C3-07C4-4C2B-834A-6A89DDD65D4D}" destId="{F24685B8-5367-44F3-8A90-154EFEAF6290}" srcOrd="0" destOrd="0" presId="urn:microsoft.com/office/officeart/2018/5/layout/IconLeafLabelList"/>
    <dgm:cxn modelId="{196DE43E-0745-4B72-A6D4-F9763BD30C37}" srcId="{9CD2053F-95F2-4EC8-B71B-E9B2BCD20E23}" destId="{17CC76C3-07C4-4C2B-834A-6A89DDD65D4D}" srcOrd="3" destOrd="0" parTransId="{54F04428-648C-4DD4-8416-298E50971A12}" sibTransId="{DB44FF3A-92B8-4625-BB01-6F20EF320199}"/>
    <dgm:cxn modelId="{32E8D059-61D4-451B-85C0-F69FD3580E1B}" type="presOf" srcId="{C917AF52-2DDC-4EA7-AC43-DF6A73D8433D}" destId="{5713EDF9-DEF6-480A-8177-C67559DD93BC}" srcOrd="0" destOrd="0" presId="urn:microsoft.com/office/officeart/2018/5/layout/IconLeafLabelList"/>
    <dgm:cxn modelId="{E197047C-167A-4EF9-B496-3353CC3BE48F}" type="presOf" srcId="{9CD2053F-95F2-4EC8-B71B-E9B2BCD20E23}" destId="{CBE08CD0-CF6E-477F-8E27-82AD8161CBEE}" srcOrd="0" destOrd="0" presId="urn:microsoft.com/office/officeart/2018/5/layout/IconLeafLabelList"/>
    <dgm:cxn modelId="{12C1CCA5-018C-42B0-9529-A646997165D4}" type="presOf" srcId="{4BAC35AD-52F1-4AC1-BE98-F3D398AAD7F2}" destId="{2EC025BF-8646-4B62-ACBE-2B6D1070A080}" srcOrd="0" destOrd="0" presId="urn:microsoft.com/office/officeart/2018/5/layout/IconLeafLabelList"/>
    <dgm:cxn modelId="{E1D90AAC-5EC1-486B-9968-36D3A79B1BD0}" type="presOf" srcId="{525846FD-553B-421B-BD1A-D0A97770D131}" destId="{A77F4B03-3A30-4BAE-837C-CC7657DD34A9}" srcOrd="0" destOrd="0" presId="urn:microsoft.com/office/officeart/2018/5/layout/IconLeafLabelList"/>
    <dgm:cxn modelId="{3924D3EE-74E3-49DA-9E5E-7ADCD8507B22}" srcId="{9CD2053F-95F2-4EC8-B71B-E9B2BCD20E23}" destId="{525846FD-553B-421B-BD1A-D0A97770D131}" srcOrd="0" destOrd="0" parTransId="{6FD0C9C1-9E9E-4CA4-BE3E-78CAD26640F1}" sibTransId="{F6887FCB-833A-4496-8F36-61AFBB76F1F5}"/>
    <dgm:cxn modelId="{FA8C2BF9-206E-42E4-9DAC-58E30E21D3B7}" srcId="{9CD2053F-95F2-4EC8-B71B-E9B2BCD20E23}" destId="{4BAC35AD-52F1-4AC1-BE98-F3D398AAD7F2}" srcOrd="2" destOrd="0" parTransId="{75E74CB2-2350-4DFD-BFAB-86DA3FDB5D87}" sibTransId="{BC2A9F4E-5F3B-4611-947C-4B4771E7A97E}"/>
    <dgm:cxn modelId="{84E3E7B2-EF1F-4E7A-921D-9493DED7312A}" type="presParOf" srcId="{CBE08CD0-CF6E-477F-8E27-82AD8161CBEE}" destId="{05842008-8514-4B9E-89E9-36FD09E52C6D}" srcOrd="0" destOrd="0" presId="urn:microsoft.com/office/officeart/2018/5/layout/IconLeafLabelList"/>
    <dgm:cxn modelId="{3C76B897-60C7-49A9-A791-D607512AB24E}" type="presParOf" srcId="{05842008-8514-4B9E-89E9-36FD09E52C6D}" destId="{40835E53-4CF7-4845-A72E-07F96B9050DC}" srcOrd="0" destOrd="0" presId="urn:microsoft.com/office/officeart/2018/5/layout/IconLeafLabelList"/>
    <dgm:cxn modelId="{2FB32CD5-CB0F-4211-BDD5-53E885532B9B}" type="presParOf" srcId="{05842008-8514-4B9E-89E9-36FD09E52C6D}" destId="{A3A575E3-54A3-4382-9594-A1B855A0E2A5}" srcOrd="1" destOrd="0" presId="urn:microsoft.com/office/officeart/2018/5/layout/IconLeafLabelList"/>
    <dgm:cxn modelId="{855D141C-20A6-41CC-BE70-445B415DC2D6}" type="presParOf" srcId="{05842008-8514-4B9E-89E9-36FD09E52C6D}" destId="{446EC9A6-3547-43F1-858A-C8407F3B2941}" srcOrd="2" destOrd="0" presId="urn:microsoft.com/office/officeart/2018/5/layout/IconLeafLabelList"/>
    <dgm:cxn modelId="{2C73A71C-3AFA-43F6-A35C-161254ED4418}" type="presParOf" srcId="{05842008-8514-4B9E-89E9-36FD09E52C6D}" destId="{A77F4B03-3A30-4BAE-837C-CC7657DD34A9}" srcOrd="3" destOrd="0" presId="urn:microsoft.com/office/officeart/2018/5/layout/IconLeafLabelList"/>
    <dgm:cxn modelId="{8DBBD837-B457-40D4-8126-2074C26C6852}" type="presParOf" srcId="{CBE08CD0-CF6E-477F-8E27-82AD8161CBEE}" destId="{9A1A9641-DDFB-4AE6-A72D-0341B06A9D87}" srcOrd="1" destOrd="0" presId="urn:microsoft.com/office/officeart/2018/5/layout/IconLeafLabelList"/>
    <dgm:cxn modelId="{B2A50D47-CF34-421B-A65D-FB0FCFE4D1E7}" type="presParOf" srcId="{CBE08CD0-CF6E-477F-8E27-82AD8161CBEE}" destId="{3B94A024-3535-434C-8676-6899E69A7E30}" srcOrd="2" destOrd="0" presId="urn:microsoft.com/office/officeart/2018/5/layout/IconLeafLabelList"/>
    <dgm:cxn modelId="{91C08BB2-5CBB-4309-BF68-2C22ABA7CDA6}" type="presParOf" srcId="{3B94A024-3535-434C-8676-6899E69A7E30}" destId="{A9DFDA67-18B6-4E89-BD11-3A2A01371A3D}" srcOrd="0" destOrd="0" presId="urn:microsoft.com/office/officeart/2018/5/layout/IconLeafLabelList"/>
    <dgm:cxn modelId="{B0F17132-F994-4CBE-97F2-F9FEE10DF85E}" type="presParOf" srcId="{3B94A024-3535-434C-8676-6899E69A7E30}" destId="{8577625A-ABD6-4CA7-8DD2-10D3030E027C}" srcOrd="1" destOrd="0" presId="urn:microsoft.com/office/officeart/2018/5/layout/IconLeafLabelList"/>
    <dgm:cxn modelId="{BF654FF9-7FD8-464D-9ECA-53F4C3FFC07A}" type="presParOf" srcId="{3B94A024-3535-434C-8676-6899E69A7E30}" destId="{CDF4F237-22E4-4A99-B893-7633B190CCA3}" srcOrd="2" destOrd="0" presId="urn:microsoft.com/office/officeart/2018/5/layout/IconLeafLabelList"/>
    <dgm:cxn modelId="{90E30956-D40D-43F8-BD0D-A8512C0CED28}" type="presParOf" srcId="{3B94A024-3535-434C-8676-6899E69A7E30}" destId="{5713EDF9-DEF6-480A-8177-C67559DD93BC}" srcOrd="3" destOrd="0" presId="urn:microsoft.com/office/officeart/2018/5/layout/IconLeafLabelList"/>
    <dgm:cxn modelId="{B17F3310-154E-4A6D-A42B-8B0C968E2B30}" type="presParOf" srcId="{CBE08CD0-CF6E-477F-8E27-82AD8161CBEE}" destId="{9E9ACB5F-AE5E-4CD6-929D-AB9A8650BB2F}" srcOrd="3" destOrd="0" presId="urn:microsoft.com/office/officeart/2018/5/layout/IconLeafLabelList"/>
    <dgm:cxn modelId="{C02557B1-4C29-4EDF-B37F-11368AE13AF8}" type="presParOf" srcId="{CBE08CD0-CF6E-477F-8E27-82AD8161CBEE}" destId="{231AB22E-7DBB-4375-A92F-1F3736898FAE}" srcOrd="4" destOrd="0" presId="urn:microsoft.com/office/officeart/2018/5/layout/IconLeafLabelList"/>
    <dgm:cxn modelId="{D2E7A640-E5BB-407B-B8EB-899E377462A6}" type="presParOf" srcId="{231AB22E-7DBB-4375-A92F-1F3736898FAE}" destId="{B2569659-FCC7-4752-96E4-23FCB08E2817}" srcOrd="0" destOrd="0" presId="urn:microsoft.com/office/officeart/2018/5/layout/IconLeafLabelList"/>
    <dgm:cxn modelId="{1CE4E019-173B-487C-9DEE-440FF2863491}" type="presParOf" srcId="{231AB22E-7DBB-4375-A92F-1F3736898FAE}" destId="{18DB91BB-E8E6-4F5C-BBB7-700AC458D9CC}" srcOrd="1" destOrd="0" presId="urn:microsoft.com/office/officeart/2018/5/layout/IconLeafLabelList"/>
    <dgm:cxn modelId="{B08C9399-0B63-43CB-B2B8-B51F3DDF0E09}" type="presParOf" srcId="{231AB22E-7DBB-4375-A92F-1F3736898FAE}" destId="{574657A8-4573-430D-A057-4B03257599F0}" srcOrd="2" destOrd="0" presId="urn:microsoft.com/office/officeart/2018/5/layout/IconLeafLabelList"/>
    <dgm:cxn modelId="{FC272403-834D-4AE9-99EC-C962EF50E3E2}" type="presParOf" srcId="{231AB22E-7DBB-4375-A92F-1F3736898FAE}" destId="{2EC025BF-8646-4B62-ACBE-2B6D1070A080}" srcOrd="3" destOrd="0" presId="urn:microsoft.com/office/officeart/2018/5/layout/IconLeafLabelList"/>
    <dgm:cxn modelId="{566670C6-EC73-452B-B5D3-114C1D3EC10C}" type="presParOf" srcId="{CBE08CD0-CF6E-477F-8E27-82AD8161CBEE}" destId="{E14F31C3-FCB9-4B9D-A69D-D8321451A4AD}" srcOrd="5" destOrd="0" presId="urn:microsoft.com/office/officeart/2018/5/layout/IconLeafLabelList"/>
    <dgm:cxn modelId="{DADBBC8A-83CB-423C-9671-8AEC1A007A59}" type="presParOf" srcId="{CBE08CD0-CF6E-477F-8E27-82AD8161CBEE}" destId="{D223E721-D662-4FDD-89BF-5BD30FECF0BE}" srcOrd="6" destOrd="0" presId="urn:microsoft.com/office/officeart/2018/5/layout/IconLeafLabelList"/>
    <dgm:cxn modelId="{8BB0BC7F-41D1-4C50-8F82-60774723AB11}" type="presParOf" srcId="{D223E721-D662-4FDD-89BF-5BD30FECF0BE}" destId="{5B7CC3F1-6869-48C2-B83E-BE6C5CB81F20}" srcOrd="0" destOrd="0" presId="urn:microsoft.com/office/officeart/2018/5/layout/IconLeafLabelList"/>
    <dgm:cxn modelId="{213B1F46-15F2-414F-9BC4-27036FD93B8C}" type="presParOf" srcId="{D223E721-D662-4FDD-89BF-5BD30FECF0BE}" destId="{C23DEEF0-DFD7-404E-9FFF-2D383A7AC551}" srcOrd="1" destOrd="0" presId="urn:microsoft.com/office/officeart/2018/5/layout/IconLeafLabelList"/>
    <dgm:cxn modelId="{91A0AD03-4839-48FD-80BF-E1E49C48015B}" type="presParOf" srcId="{D223E721-D662-4FDD-89BF-5BD30FECF0BE}" destId="{214857C1-61D3-4F29-AD94-EE15D6C6FFF0}" srcOrd="2" destOrd="0" presId="urn:microsoft.com/office/officeart/2018/5/layout/IconLeafLabelList"/>
    <dgm:cxn modelId="{285DF9ED-AD32-4433-A651-232E0A1CC804}" type="presParOf" srcId="{D223E721-D662-4FDD-89BF-5BD30FECF0BE}" destId="{F24685B8-5367-44F3-8A90-154EFEAF629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712BB-5E12-4894-8AF0-5BB40D490A2D}"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48E6BAE1-FA2F-482D-9539-34D518BC5255}">
      <dgm:prSet/>
      <dgm:spPr/>
      <dgm:t>
        <a:bodyPr/>
        <a:lstStyle/>
        <a:p>
          <a:pPr>
            <a:lnSpc>
              <a:spcPct val="100000"/>
            </a:lnSpc>
          </a:pPr>
          <a:r>
            <a:rPr lang="en-US" b="1"/>
            <a:t>Accuracy</a:t>
          </a:r>
          <a:r>
            <a:rPr lang="en-US"/>
            <a:t>: Overall correct predictions</a:t>
          </a:r>
        </a:p>
      </dgm:t>
    </dgm:pt>
    <dgm:pt modelId="{96D0E3AC-0C26-4AA3-8435-AA1F04517A2F}" type="parTrans" cxnId="{044545B6-AFDA-4A86-9511-A59EE919C236}">
      <dgm:prSet/>
      <dgm:spPr/>
      <dgm:t>
        <a:bodyPr/>
        <a:lstStyle/>
        <a:p>
          <a:endParaRPr lang="en-US"/>
        </a:p>
      </dgm:t>
    </dgm:pt>
    <dgm:pt modelId="{8AF3ED43-CEF5-495E-B54D-3B9221D88FCF}" type="sibTrans" cxnId="{044545B6-AFDA-4A86-9511-A59EE919C236}">
      <dgm:prSet/>
      <dgm:spPr/>
      <dgm:t>
        <a:bodyPr/>
        <a:lstStyle/>
        <a:p>
          <a:endParaRPr lang="en-US"/>
        </a:p>
      </dgm:t>
    </dgm:pt>
    <dgm:pt modelId="{0727C768-6B44-4EB5-9C6E-55D6FC795731}">
      <dgm:prSet/>
      <dgm:spPr/>
      <dgm:t>
        <a:bodyPr/>
        <a:lstStyle/>
        <a:p>
          <a:pPr>
            <a:lnSpc>
              <a:spcPct val="100000"/>
            </a:lnSpc>
          </a:pPr>
          <a:r>
            <a:rPr lang="en-US" b="1"/>
            <a:t>Precision/Recall</a:t>
          </a:r>
          <a:r>
            <a:rPr lang="en-US"/>
            <a:t>: To evaluate how well each class is predicted</a:t>
          </a:r>
        </a:p>
      </dgm:t>
    </dgm:pt>
    <dgm:pt modelId="{171570B4-6DA5-4854-A03C-733F4F622A53}" type="parTrans" cxnId="{19FBCA71-E38E-4D5C-B580-A9C844A4E47A}">
      <dgm:prSet/>
      <dgm:spPr/>
      <dgm:t>
        <a:bodyPr/>
        <a:lstStyle/>
        <a:p>
          <a:endParaRPr lang="en-US"/>
        </a:p>
      </dgm:t>
    </dgm:pt>
    <dgm:pt modelId="{07DA062F-1074-4575-B0B8-EBEA6BB061E3}" type="sibTrans" cxnId="{19FBCA71-E38E-4D5C-B580-A9C844A4E47A}">
      <dgm:prSet/>
      <dgm:spPr/>
      <dgm:t>
        <a:bodyPr/>
        <a:lstStyle/>
        <a:p>
          <a:endParaRPr lang="en-US"/>
        </a:p>
      </dgm:t>
    </dgm:pt>
    <dgm:pt modelId="{E0B86C3D-D247-4E5B-8FD9-2BC241FD5FA4}">
      <dgm:prSet/>
      <dgm:spPr/>
      <dgm:t>
        <a:bodyPr/>
        <a:lstStyle/>
        <a:p>
          <a:pPr>
            <a:lnSpc>
              <a:spcPct val="100000"/>
            </a:lnSpc>
          </a:pPr>
          <a:r>
            <a:rPr lang="en-US" b="1"/>
            <a:t>F1-Score</a:t>
          </a:r>
          <a:r>
            <a:rPr lang="en-US"/>
            <a:t>: Balance between precision and recall</a:t>
          </a:r>
        </a:p>
      </dgm:t>
    </dgm:pt>
    <dgm:pt modelId="{343E7A90-EDCD-4F19-89C9-0E1C3995E5A8}" type="parTrans" cxnId="{E4D16810-206D-4365-B1AF-9F09AC5C8D1C}">
      <dgm:prSet/>
      <dgm:spPr/>
      <dgm:t>
        <a:bodyPr/>
        <a:lstStyle/>
        <a:p>
          <a:endParaRPr lang="en-US"/>
        </a:p>
      </dgm:t>
    </dgm:pt>
    <dgm:pt modelId="{B0D2CEC7-F9A0-4BF6-A92C-6176485406A3}" type="sibTrans" cxnId="{E4D16810-206D-4365-B1AF-9F09AC5C8D1C}">
      <dgm:prSet/>
      <dgm:spPr/>
      <dgm:t>
        <a:bodyPr/>
        <a:lstStyle/>
        <a:p>
          <a:endParaRPr lang="en-US"/>
        </a:p>
      </dgm:t>
    </dgm:pt>
    <dgm:pt modelId="{8FADFB72-A973-4BA6-BF32-5E2D6F2D4B6E}">
      <dgm:prSet/>
      <dgm:spPr/>
      <dgm:t>
        <a:bodyPr/>
        <a:lstStyle/>
        <a:p>
          <a:pPr>
            <a:lnSpc>
              <a:spcPct val="100000"/>
            </a:lnSpc>
          </a:pPr>
          <a:r>
            <a:rPr lang="en-US" b="1"/>
            <a:t>Cross-validation</a:t>
          </a:r>
          <a:r>
            <a:rPr lang="en-US"/>
            <a:t>: Ensures results are not specific to a single split</a:t>
          </a:r>
        </a:p>
      </dgm:t>
    </dgm:pt>
    <dgm:pt modelId="{AFD99380-CA95-40FB-BFD4-2EFF43ABEE7B}" type="parTrans" cxnId="{1AD1A3C3-B14C-4DE5-AA17-0ACCE87ED89E}">
      <dgm:prSet/>
      <dgm:spPr/>
      <dgm:t>
        <a:bodyPr/>
        <a:lstStyle/>
        <a:p>
          <a:endParaRPr lang="en-US"/>
        </a:p>
      </dgm:t>
    </dgm:pt>
    <dgm:pt modelId="{46C774FB-AB06-4135-A025-9D172CE0A4CD}" type="sibTrans" cxnId="{1AD1A3C3-B14C-4DE5-AA17-0ACCE87ED89E}">
      <dgm:prSet/>
      <dgm:spPr/>
      <dgm:t>
        <a:bodyPr/>
        <a:lstStyle/>
        <a:p>
          <a:endParaRPr lang="en-US"/>
        </a:p>
      </dgm:t>
    </dgm:pt>
    <dgm:pt modelId="{E57E6010-53DF-42EB-985D-7E996058ECBE}">
      <dgm:prSet/>
      <dgm:spPr/>
      <dgm:t>
        <a:bodyPr/>
        <a:lstStyle/>
        <a:p>
          <a:pPr>
            <a:lnSpc>
              <a:spcPct val="100000"/>
            </a:lnSpc>
          </a:pPr>
          <a:r>
            <a:rPr lang="en-US" b="1"/>
            <a:t>Confusion Matrix</a:t>
          </a:r>
          <a:r>
            <a:rPr lang="en-US"/>
            <a:t>: Provides class-wise error analysis</a:t>
          </a:r>
        </a:p>
      </dgm:t>
    </dgm:pt>
    <dgm:pt modelId="{A504062F-AAFC-4EDA-9486-B217318FCA51}" type="parTrans" cxnId="{0F8EBEBD-3C0A-4F56-B180-A63A5A02AB5D}">
      <dgm:prSet/>
      <dgm:spPr/>
      <dgm:t>
        <a:bodyPr/>
        <a:lstStyle/>
        <a:p>
          <a:endParaRPr lang="en-US"/>
        </a:p>
      </dgm:t>
    </dgm:pt>
    <dgm:pt modelId="{AE267E6C-463C-4A2C-BB59-86A64103C699}" type="sibTrans" cxnId="{0F8EBEBD-3C0A-4F56-B180-A63A5A02AB5D}">
      <dgm:prSet/>
      <dgm:spPr/>
      <dgm:t>
        <a:bodyPr/>
        <a:lstStyle/>
        <a:p>
          <a:endParaRPr lang="en-US"/>
        </a:p>
      </dgm:t>
    </dgm:pt>
    <dgm:pt modelId="{88889A48-F5C7-4F13-AB36-B56EF155F481}" type="pres">
      <dgm:prSet presAssocID="{C0D712BB-5E12-4894-8AF0-5BB40D490A2D}" presName="root" presStyleCnt="0">
        <dgm:presLayoutVars>
          <dgm:dir/>
          <dgm:resizeHandles val="exact"/>
        </dgm:presLayoutVars>
      </dgm:prSet>
      <dgm:spPr/>
    </dgm:pt>
    <dgm:pt modelId="{EAD23182-C564-4C78-BAA3-4CAD06C48773}" type="pres">
      <dgm:prSet presAssocID="{48E6BAE1-FA2F-482D-9539-34D518BC5255}" presName="compNode" presStyleCnt="0"/>
      <dgm:spPr/>
    </dgm:pt>
    <dgm:pt modelId="{C6156457-45C4-4842-B045-D3AF0F5DD31E}" type="pres">
      <dgm:prSet presAssocID="{48E6BAE1-FA2F-482D-9539-34D518BC52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012EEF1D-DF11-4950-8735-40E204DC8062}" type="pres">
      <dgm:prSet presAssocID="{48E6BAE1-FA2F-482D-9539-34D518BC5255}" presName="spaceRect" presStyleCnt="0"/>
      <dgm:spPr/>
    </dgm:pt>
    <dgm:pt modelId="{A0E73826-D5B8-40BA-A031-FB822848C518}" type="pres">
      <dgm:prSet presAssocID="{48E6BAE1-FA2F-482D-9539-34D518BC5255}" presName="textRect" presStyleLbl="revTx" presStyleIdx="0" presStyleCnt="5">
        <dgm:presLayoutVars>
          <dgm:chMax val="1"/>
          <dgm:chPref val="1"/>
        </dgm:presLayoutVars>
      </dgm:prSet>
      <dgm:spPr/>
    </dgm:pt>
    <dgm:pt modelId="{7449F2C5-C1D7-4A22-BFB4-EA1A7F1015A5}" type="pres">
      <dgm:prSet presAssocID="{8AF3ED43-CEF5-495E-B54D-3B9221D88FCF}" presName="sibTrans" presStyleCnt="0"/>
      <dgm:spPr/>
    </dgm:pt>
    <dgm:pt modelId="{AE186482-9139-40EB-9708-A387D2BDFB4C}" type="pres">
      <dgm:prSet presAssocID="{0727C768-6B44-4EB5-9C6E-55D6FC795731}" presName="compNode" presStyleCnt="0"/>
      <dgm:spPr/>
    </dgm:pt>
    <dgm:pt modelId="{A4244C89-6A1C-4CF7-996F-EB7E49BC4EAD}" type="pres">
      <dgm:prSet presAssocID="{0727C768-6B44-4EB5-9C6E-55D6FC7957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ext>
      </dgm:extLst>
    </dgm:pt>
    <dgm:pt modelId="{F75C3377-0AD2-42C6-B218-A9206C6A2BE2}" type="pres">
      <dgm:prSet presAssocID="{0727C768-6B44-4EB5-9C6E-55D6FC795731}" presName="spaceRect" presStyleCnt="0"/>
      <dgm:spPr/>
    </dgm:pt>
    <dgm:pt modelId="{731512EA-BA6B-4EA7-B379-0AC39A9244AB}" type="pres">
      <dgm:prSet presAssocID="{0727C768-6B44-4EB5-9C6E-55D6FC795731}" presName="textRect" presStyleLbl="revTx" presStyleIdx="1" presStyleCnt="5">
        <dgm:presLayoutVars>
          <dgm:chMax val="1"/>
          <dgm:chPref val="1"/>
        </dgm:presLayoutVars>
      </dgm:prSet>
      <dgm:spPr/>
    </dgm:pt>
    <dgm:pt modelId="{16979173-DB00-46F8-948D-4EC04CEE72C4}" type="pres">
      <dgm:prSet presAssocID="{07DA062F-1074-4575-B0B8-EBEA6BB061E3}" presName="sibTrans" presStyleCnt="0"/>
      <dgm:spPr/>
    </dgm:pt>
    <dgm:pt modelId="{C417EA76-E7B7-497E-8DD0-AB7F9994198D}" type="pres">
      <dgm:prSet presAssocID="{E0B86C3D-D247-4E5B-8FD9-2BC241FD5FA4}" presName="compNode" presStyleCnt="0"/>
      <dgm:spPr/>
    </dgm:pt>
    <dgm:pt modelId="{FBC85E42-23D6-4ED2-925A-B665CC0E50E0}" type="pres">
      <dgm:prSet presAssocID="{E0B86C3D-D247-4E5B-8FD9-2BC241FD5FA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wing Compass"/>
        </a:ext>
      </dgm:extLst>
    </dgm:pt>
    <dgm:pt modelId="{D1AB8CF2-ACAB-4994-8E28-E44B0E30D19D}" type="pres">
      <dgm:prSet presAssocID="{E0B86C3D-D247-4E5B-8FD9-2BC241FD5FA4}" presName="spaceRect" presStyleCnt="0"/>
      <dgm:spPr/>
    </dgm:pt>
    <dgm:pt modelId="{1B6B286D-0149-4DE7-B249-E319C1857135}" type="pres">
      <dgm:prSet presAssocID="{E0B86C3D-D247-4E5B-8FD9-2BC241FD5FA4}" presName="textRect" presStyleLbl="revTx" presStyleIdx="2" presStyleCnt="5">
        <dgm:presLayoutVars>
          <dgm:chMax val="1"/>
          <dgm:chPref val="1"/>
        </dgm:presLayoutVars>
      </dgm:prSet>
      <dgm:spPr/>
    </dgm:pt>
    <dgm:pt modelId="{79C2AA52-C29C-43BE-B40F-F369542A86B2}" type="pres">
      <dgm:prSet presAssocID="{B0D2CEC7-F9A0-4BF6-A92C-6176485406A3}" presName="sibTrans" presStyleCnt="0"/>
      <dgm:spPr/>
    </dgm:pt>
    <dgm:pt modelId="{66F4B7FD-440D-4483-8CC2-56A2AE8FD603}" type="pres">
      <dgm:prSet presAssocID="{8FADFB72-A973-4BA6-BF32-5E2D6F2D4B6E}" presName="compNode" presStyleCnt="0"/>
      <dgm:spPr/>
    </dgm:pt>
    <dgm:pt modelId="{DCE83AD1-8E44-4F56-B40F-C8FE356E22EC}" type="pres">
      <dgm:prSet presAssocID="{8FADFB72-A973-4BA6-BF32-5E2D6F2D4B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enn Diagram"/>
        </a:ext>
      </dgm:extLst>
    </dgm:pt>
    <dgm:pt modelId="{9AACDE07-7554-4D86-ABFC-84F27B61DDCD}" type="pres">
      <dgm:prSet presAssocID="{8FADFB72-A973-4BA6-BF32-5E2D6F2D4B6E}" presName="spaceRect" presStyleCnt="0"/>
      <dgm:spPr/>
    </dgm:pt>
    <dgm:pt modelId="{B411C61C-295B-4AAF-A5BB-A4F6AE0A328C}" type="pres">
      <dgm:prSet presAssocID="{8FADFB72-A973-4BA6-BF32-5E2D6F2D4B6E}" presName="textRect" presStyleLbl="revTx" presStyleIdx="3" presStyleCnt="5">
        <dgm:presLayoutVars>
          <dgm:chMax val="1"/>
          <dgm:chPref val="1"/>
        </dgm:presLayoutVars>
      </dgm:prSet>
      <dgm:spPr/>
    </dgm:pt>
    <dgm:pt modelId="{41BFC6E5-755A-4E49-847E-EE75B7B5AB74}" type="pres">
      <dgm:prSet presAssocID="{46C774FB-AB06-4135-A025-9D172CE0A4CD}" presName="sibTrans" presStyleCnt="0"/>
      <dgm:spPr/>
    </dgm:pt>
    <dgm:pt modelId="{9C680ABF-5B3B-4DD9-B1AC-4397144E4AE6}" type="pres">
      <dgm:prSet presAssocID="{E57E6010-53DF-42EB-985D-7E996058ECBE}" presName="compNode" presStyleCnt="0"/>
      <dgm:spPr/>
    </dgm:pt>
    <dgm:pt modelId="{B92CC426-A59B-4699-9E15-0DD7BABCFAFA}" type="pres">
      <dgm:prSet presAssocID="{E57E6010-53DF-42EB-985D-7E996058EC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306BF3CF-059C-487A-8A9E-DCF324459CA5}" type="pres">
      <dgm:prSet presAssocID="{E57E6010-53DF-42EB-985D-7E996058ECBE}" presName="spaceRect" presStyleCnt="0"/>
      <dgm:spPr/>
    </dgm:pt>
    <dgm:pt modelId="{5C5BB123-D84C-4559-923F-5DEB1A6762D3}" type="pres">
      <dgm:prSet presAssocID="{E57E6010-53DF-42EB-985D-7E996058ECBE}" presName="textRect" presStyleLbl="revTx" presStyleIdx="4" presStyleCnt="5">
        <dgm:presLayoutVars>
          <dgm:chMax val="1"/>
          <dgm:chPref val="1"/>
        </dgm:presLayoutVars>
      </dgm:prSet>
      <dgm:spPr/>
    </dgm:pt>
  </dgm:ptLst>
  <dgm:cxnLst>
    <dgm:cxn modelId="{E4D16810-206D-4365-B1AF-9F09AC5C8D1C}" srcId="{C0D712BB-5E12-4894-8AF0-5BB40D490A2D}" destId="{E0B86C3D-D247-4E5B-8FD9-2BC241FD5FA4}" srcOrd="2" destOrd="0" parTransId="{343E7A90-EDCD-4F19-89C9-0E1C3995E5A8}" sibTransId="{B0D2CEC7-F9A0-4BF6-A92C-6176485406A3}"/>
    <dgm:cxn modelId="{9E407569-D2D3-4C9B-B6DA-11F948F4B48D}" type="presOf" srcId="{48E6BAE1-FA2F-482D-9539-34D518BC5255}" destId="{A0E73826-D5B8-40BA-A031-FB822848C518}" srcOrd="0" destOrd="0" presId="urn:microsoft.com/office/officeart/2018/2/layout/IconLabelList"/>
    <dgm:cxn modelId="{19FBCA71-E38E-4D5C-B580-A9C844A4E47A}" srcId="{C0D712BB-5E12-4894-8AF0-5BB40D490A2D}" destId="{0727C768-6B44-4EB5-9C6E-55D6FC795731}" srcOrd="1" destOrd="0" parTransId="{171570B4-6DA5-4854-A03C-733F4F622A53}" sibTransId="{07DA062F-1074-4575-B0B8-EBEA6BB061E3}"/>
    <dgm:cxn modelId="{E693B789-0879-49E5-BA59-A631B7DD614A}" type="presOf" srcId="{E0B86C3D-D247-4E5B-8FD9-2BC241FD5FA4}" destId="{1B6B286D-0149-4DE7-B249-E319C1857135}" srcOrd="0" destOrd="0" presId="urn:microsoft.com/office/officeart/2018/2/layout/IconLabelList"/>
    <dgm:cxn modelId="{044545B6-AFDA-4A86-9511-A59EE919C236}" srcId="{C0D712BB-5E12-4894-8AF0-5BB40D490A2D}" destId="{48E6BAE1-FA2F-482D-9539-34D518BC5255}" srcOrd="0" destOrd="0" parTransId="{96D0E3AC-0C26-4AA3-8435-AA1F04517A2F}" sibTransId="{8AF3ED43-CEF5-495E-B54D-3B9221D88FCF}"/>
    <dgm:cxn modelId="{0F8EBEBD-3C0A-4F56-B180-A63A5A02AB5D}" srcId="{C0D712BB-5E12-4894-8AF0-5BB40D490A2D}" destId="{E57E6010-53DF-42EB-985D-7E996058ECBE}" srcOrd="4" destOrd="0" parTransId="{A504062F-AAFC-4EDA-9486-B217318FCA51}" sibTransId="{AE267E6C-463C-4A2C-BB59-86A64103C699}"/>
    <dgm:cxn modelId="{64CFF2C1-8E71-46F0-B49A-B386742B7986}" type="presOf" srcId="{8FADFB72-A973-4BA6-BF32-5E2D6F2D4B6E}" destId="{B411C61C-295B-4AAF-A5BB-A4F6AE0A328C}" srcOrd="0" destOrd="0" presId="urn:microsoft.com/office/officeart/2018/2/layout/IconLabelList"/>
    <dgm:cxn modelId="{1AD1A3C3-B14C-4DE5-AA17-0ACCE87ED89E}" srcId="{C0D712BB-5E12-4894-8AF0-5BB40D490A2D}" destId="{8FADFB72-A973-4BA6-BF32-5E2D6F2D4B6E}" srcOrd="3" destOrd="0" parTransId="{AFD99380-CA95-40FB-BFD4-2EFF43ABEE7B}" sibTransId="{46C774FB-AB06-4135-A025-9D172CE0A4CD}"/>
    <dgm:cxn modelId="{F86187CD-CEA5-45A9-AF18-52CE46CBB45C}" type="presOf" srcId="{0727C768-6B44-4EB5-9C6E-55D6FC795731}" destId="{731512EA-BA6B-4EA7-B379-0AC39A9244AB}" srcOrd="0" destOrd="0" presId="urn:microsoft.com/office/officeart/2018/2/layout/IconLabelList"/>
    <dgm:cxn modelId="{4912ABE3-AF97-4F04-956D-54A23697B097}" type="presOf" srcId="{E57E6010-53DF-42EB-985D-7E996058ECBE}" destId="{5C5BB123-D84C-4559-923F-5DEB1A6762D3}" srcOrd="0" destOrd="0" presId="urn:microsoft.com/office/officeart/2018/2/layout/IconLabelList"/>
    <dgm:cxn modelId="{D89BC9FD-A156-4356-9DB4-EB161BB53074}" type="presOf" srcId="{C0D712BB-5E12-4894-8AF0-5BB40D490A2D}" destId="{88889A48-F5C7-4F13-AB36-B56EF155F481}" srcOrd="0" destOrd="0" presId="urn:microsoft.com/office/officeart/2018/2/layout/IconLabelList"/>
    <dgm:cxn modelId="{8229EF74-4649-4622-838F-86630149334E}" type="presParOf" srcId="{88889A48-F5C7-4F13-AB36-B56EF155F481}" destId="{EAD23182-C564-4C78-BAA3-4CAD06C48773}" srcOrd="0" destOrd="0" presId="urn:microsoft.com/office/officeart/2018/2/layout/IconLabelList"/>
    <dgm:cxn modelId="{E77751AB-7397-4AA5-94FE-F2807DC7CFEF}" type="presParOf" srcId="{EAD23182-C564-4C78-BAA3-4CAD06C48773}" destId="{C6156457-45C4-4842-B045-D3AF0F5DD31E}" srcOrd="0" destOrd="0" presId="urn:microsoft.com/office/officeart/2018/2/layout/IconLabelList"/>
    <dgm:cxn modelId="{971141FE-B3B2-4AEB-9F9D-35039A2CEE7F}" type="presParOf" srcId="{EAD23182-C564-4C78-BAA3-4CAD06C48773}" destId="{012EEF1D-DF11-4950-8735-40E204DC8062}" srcOrd="1" destOrd="0" presId="urn:microsoft.com/office/officeart/2018/2/layout/IconLabelList"/>
    <dgm:cxn modelId="{34DE1230-75B1-4DBA-8643-F1AAC53F4868}" type="presParOf" srcId="{EAD23182-C564-4C78-BAA3-4CAD06C48773}" destId="{A0E73826-D5B8-40BA-A031-FB822848C518}" srcOrd="2" destOrd="0" presId="urn:microsoft.com/office/officeart/2018/2/layout/IconLabelList"/>
    <dgm:cxn modelId="{190D91A4-6EFE-413D-9228-97781D0B19F6}" type="presParOf" srcId="{88889A48-F5C7-4F13-AB36-B56EF155F481}" destId="{7449F2C5-C1D7-4A22-BFB4-EA1A7F1015A5}" srcOrd="1" destOrd="0" presId="urn:microsoft.com/office/officeart/2018/2/layout/IconLabelList"/>
    <dgm:cxn modelId="{117EFAE3-4DCC-4AC3-8233-7338EA5A88C3}" type="presParOf" srcId="{88889A48-F5C7-4F13-AB36-B56EF155F481}" destId="{AE186482-9139-40EB-9708-A387D2BDFB4C}" srcOrd="2" destOrd="0" presId="urn:microsoft.com/office/officeart/2018/2/layout/IconLabelList"/>
    <dgm:cxn modelId="{14C13382-09F5-4E51-A815-8594AA29D2D9}" type="presParOf" srcId="{AE186482-9139-40EB-9708-A387D2BDFB4C}" destId="{A4244C89-6A1C-4CF7-996F-EB7E49BC4EAD}" srcOrd="0" destOrd="0" presId="urn:microsoft.com/office/officeart/2018/2/layout/IconLabelList"/>
    <dgm:cxn modelId="{A6E03BF1-1018-4458-8D9E-5FF6CCB8EB14}" type="presParOf" srcId="{AE186482-9139-40EB-9708-A387D2BDFB4C}" destId="{F75C3377-0AD2-42C6-B218-A9206C6A2BE2}" srcOrd="1" destOrd="0" presId="urn:microsoft.com/office/officeart/2018/2/layout/IconLabelList"/>
    <dgm:cxn modelId="{35F0F663-74E4-45F4-A36B-D33918DCB061}" type="presParOf" srcId="{AE186482-9139-40EB-9708-A387D2BDFB4C}" destId="{731512EA-BA6B-4EA7-B379-0AC39A9244AB}" srcOrd="2" destOrd="0" presId="urn:microsoft.com/office/officeart/2018/2/layout/IconLabelList"/>
    <dgm:cxn modelId="{9DC1DCF8-1688-4F85-BE53-8A6CEBC3241E}" type="presParOf" srcId="{88889A48-F5C7-4F13-AB36-B56EF155F481}" destId="{16979173-DB00-46F8-948D-4EC04CEE72C4}" srcOrd="3" destOrd="0" presId="urn:microsoft.com/office/officeart/2018/2/layout/IconLabelList"/>
    <dgm:cxn modelId="{FB961355-455A-40A4-9627-13D84D226598}" type="presParOf" srcId="{88889A48-F5C7-4F13-AB36-B56EF155F481}" destId="{C417EA76-E7B7-497E-8DD0-AB7F9994198D}" srcOrd="4" destOrd="0" presId="urn:microsoft.com/office/officeart/2018/2/layout/IconLabelList"/>
    <dgm:cxn modelId="{CCA63530-387E-4CF5-92DD-1F39AF020EBC}" type="presParOf" srcId="{C417EA76-E7B7-497E-8DD0-AB7F9994198D}" destId="{FBC85E42-23D6-4ED2-925A-B665CC0E50E0}" srcOrd="0" destOrd="0" presId="urn:microsoft.com/office/officeart/2018/2/layout/IconLabelList"/>
    <dgm:cxn modelId="{784C47D7-9846-4FA9-834E-8EFE58E4A39B}" type="presParOf" srcId="{C417EA76-E7B7-497E-8DD0-AB7F9994198D}" destId="{D1AB8CF2-ACAB-4994-8E28-E44B0E30D19D}" srcOrd="1" destOrd="0" presId="urn:microsoft.com/office/officeart/2018/2/layout/IconLabelList"/>
    <dgm:cxn modelId="{00B7C188-7917-40F6-A8E1-35CE40A0F4F0}" type="presParOf" srcId="{C417EA76-E7B7-497E-8DD0-AB7F9994198D}" destId="{1B6B286D-0149-4DE7-B249-E319C1857135}" srcOrd="2" destOrd="0" presId="urn:microsoft.com/office/officeart/2018/2/layout/IconLabelList"/>
    <dgm:cxn modelId="{C4789AAB-A537-47C7-8A08-062A86DFC5BF}" type="presParOf" srcId="{88889A48-F5C7-4F13-AB36-B56EF155F481}" destId="{79C2AA52-C29C-43BE-B40F-F369542A86B2}" srcOrd="5" destOrd="0" presId="urn:microsoft.com/office/officeart/2018/2/layout/IconLabelList"/>
    <dgm:cxn modelId="{E2EE92DD-16CD-4681-858A-71311E3D5851}" type="presParOf" srcId="{88889A48-F5C7-4F13-AB36-B56EF155F481}" destId="{66F4B7FD-440D-4483-8CC2-56A2AE8FD603}" srcOrd="6" destOrd="0" presId="urn:microsoft.com/office/officeart/2018/2/layout/IconLabelList"/>
    <dgm:cxn modelId="{F343B367-4983-44FB-8D1A-78FE606E32FF}" type="presParOf" srcId="{66F4B7FD-440D-4483-8CC2-56A2AE8FD603}" destId="{DCE83AD1-8E44-4F56-B40F-C8FE356E22EC}" srcOrd="0" destOrd="0" presId="urn:microsoft.com/office/officeart/2018/2/layout/IconLabelList"/>
    <dgm:cxn modelId="{D5D1C650-19A0-424C-B261-EBE52E663660}" type="presParOf" srcId="{66F4B7FD-440D-4483-8CC2-56A2AE8FD603}" destId="{9AACDE07-7554-4D86-ABFC-84F27B61DDCD}" srcOrd="1" destOrd="0" presId="urn:microsoft.com/office/officeart/2018/2/layout/IconLabelList"/>
    <dgm:cxn modelId="{29F96292-D6D5-40A2-84E5-0B9F362A86D2}" type="presParOf" srcId="{66F4B7FD-440D-4483-8CC2-56A2AE8FD603}" destId="{B411C61C-295B-4AAF-A5BB-A4F6AE0A328C}" srcOrd="2" destOrd="0" presId="urn:microsoft.com/office/officeart/2018/2/layout/IconLabelList"/>
    <dgm:cxn modelId="{46D7299E-2486-4E66-BC30-141006B48C5E}" type="presParOf" srcId="{88889A48-F5C7-4F13-AB36-B56EF155F481}" destId="{41BFC6E5-755A-4E49-847E-EE75B7B5AB74}" srcOrd="7" destOrd="0" presId="urn:microsoft.com/office/officeart/2018/2/layout/IconLabelList"/>
    <dgm:cxn modelId="{4E35A788-FAB6-4AAF-B4F0-6383DD8B9FC5}" type="presParOf" srcId="{88889A48-F5C7-4F13-AB36-B56EF155F481}" destId="{9C680ABF-5B3B-4DD9-B1AC-4397144E4AE6}" srcOrd="8" destOrd="0" presId="urn:microsoft.com/office/officeart/2018/2/layout/IconLabelList"/>
    <dgm:cxn modelId="{7FEB6D78-6D46-4243-8A09-B73060829098}" type="presParOf" srcId="{9C680ABF-5B3B-4DD9-B1AC-4397144E4AE6}" destId="{B92CC426-A59B-4699-9E15-0DD7BABCFAFA}" srcOrd="0" destOrd="0" presId="urn:microsoft.com/office/officeart/2018/2/layout/IconLabelList"/>
    <dgm:cxn modelId="{3CD9A506-CAAF-497B-914E-E3429BF8F34B}" type="presParOf" srcId="{9C680ABF-5B3B-4DD9-B1AC-4397144E4AE6}" destId="{306BF3CF-059C-487A-8A9E-DCF324459CA5}" srcOrd="1" destOrd="0" presId="urn:microsoft.com/office/officeart/2018/2/layout/IconLabelList"/>
    <dgm:cxn modelId="{0D95652B-90CC-4365-B15B-909B6B3DA4AA}" type="presParOf" srcId="{9C680ABF-5B3B-4DD9-B1AC-4397144E4AE6}" destId="{5C5BB123-D84C-4559-923F-5DEB1A6762D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DC94D-50C3-43DC-BB1D-0983F6A4D54D}">
      <dsp:nvSpPr>
        <dsp:cNvPr id="0" name=""/>
        <dsp:cNvSpPr/>
      </dsp:nvSpPr>
      <dsp:spPr>
        <a:xfrm>
          <a:off x="0" y="2213"/>
          <a:ext cx="5334000" cy="1122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C61B9-0199-4073-86D5-69B94F7B3877}">
      <dsp:nvSpPr>
        <dsp:cNvPr id="0" name=""/>
        <dsp:cNvSpPr/>
      </dsp:nvSpPr>
      <dsp:spPr>
        <a:xfrm>
          <a:off x="339409" y="254667"/>
          <a:ext cx="617108" cy="6171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D4630-EF16-4536-A8B4-77F7F16B85DE}">
      <dsp:nvSpPr>
        <dsp:cNvPr id="0" name=""/>
        <dsp:cNvSpPr/>
      </dsp:nvSpPr>
      <dsp:spPr>
        <a:xfrm>
          <a:off x="1295927" y="2213"/>
          <a:ext cx="4038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711200">
            <a:lnSpc>
              <a:spcPct val="90000"/>
            </a:lnSpc>
            <a:spcBef>
              <a:spcPct val="0"/>
            </a:spcBef>
            <a:spcAft>
              <a:spcPct val="35000"/>
            </a:spcAft>
            <a:buNone/>
          </a:pPr>
          <a:r>
            <a:rPr lang="en-US" sz="1600" kern="1200" dirty="0"/>
            <a:t>Title: Heart Disease Prediction Using Machine Learning</a:t>
          </a:r>
        </a:p>
      </dsp:txBody>
      <dsp:txXfrm>
        <a:off x="1295927" y="2213"/>
        <a:ext cx="4038072" cy="1122015"/>
      </dsp:txXfrm>
    </dsp:sp>
    <dsp:sp modelId="{1713F520-4808-414F-93CD-402B3F2EF4E1}">
      <dsp:nvSpPr>
        <dsp:cNvPr id="0" name=""/>
        <dsp:cNvSpPr/>
      </dsp:nvSpPr>
      <dsp:spPr>
        <a:xfrm>
          <a:off x="0" y="1404732"/>
          <a:ext cx="5334000" cy="1122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E4FA4-E657-43CE-B6B2-5CB89B926E67}">
      <dsp:nvSpPr>
        <dsp:cNvPr id="0" name=""/>
        <dsp:cNvSpPr/>
      </dsp:nvSpPr>
      <dsp:spPr>
        <a:xfrm>
          <a:off x="339409" y="1657186"/>
          <a:ext cx="617108" cy="6171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0B040F-215C-45FF-8426-C6DC5A097078}">
      <dsp:nvSpPr>
        <dsp:cNvPr id="0" name=""/>
        <dsp:cNvSpPr/>
      </dsp:nvSpPr>
      <dsp:spPr>
        <a:xfrm>
          <a:off x="1295927" y="1404732"/>
          <a:ext cx="4038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711200">
            <a:lnSpc>
              <a:spcPct val="90000"/>
            </a:lnSpc>
            <a:spcBef>
              <a:spcPct val="0"/>
            </a:spcBef>
            <a:spcAft>
              <a:spcPct val="35000"/>
            </a:spcAft>
            <a:buNone/>
          </a:pPr>
          <a:r>
            <a:rPr lang="en-US" sz="1600" kern="1200" dirty="0"/>
            <a:t>Subtitle: Model Evaluation and Comparison</a:t>
          </a:r>
        </a:p>
      </dsp:txBody>
      <dsp:txXfrm>
        <a:off x="1295927" y="1404732"/>
        <a:ext cx="4038072" cy="1122015"/>
      </dsp:txXfrm>
    </dsp:sp>
    <dsp:sp modelId="{9A1EC1BC-7460-49F2-B6A0-ECD97BFC1531}">
      <dsp:nvSpPr>
        <dsp:cNvPr id="0" name=""/>
        <dsp:cNvSpPr/>
      </dsp:nvSpPr>
      <dsp:spPr>
        <a:xfrm>
          <a:off x="0" y="2807251"/>
          <a:ext cx="5334000" cy="1122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5CC08-AB55-4202-8C75-439B00E74324}">
      <dsp:nvSpPr>
        <dsp:cNvPr id="0" name=""/>
        <dsp:cNvSpPr/>
      </dsp:nvSpPr>
      <dsp:spPr>
        <a:xfrm>
          <a:off x="339409" y="3059705"/>
          <a:ext cx="617108" cy="6171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619DD1-EAEC-4A81-AB22-62D74759E071}">
      <dsp:nvSpPr>
        <dsp:cNvPr id="0" name=""/>
        <dsp:cNvSpPr/>
      </dsp:nvSpPr>
      <dsp:spPr>
        <a:xfrm>
          <a:off x="1295927" y="2807251"/>
          <a:ext cx="4038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711200">
            <a:lnSpc>
              <a:spcPct val="90000"/>
            </a:lnSpc>
            <a:spcBef>
              <a:spcPct val="0"/>
            </a:spcBef>
            <a:spcAft>
              <a:spcPct val="35000"/>
            </a:spcAft>
            <a:buNone/>
          </a:pPr>
          <a:r>
            <a:rPr lang="en-US" sz="1600" kern="1200"/>
            <a:t>Presenter's Name</a:t>
          </a:r>
          <a:r>
            <a:rPr lang="en-US" sz="1600" kern="1200">
              <a:latin typeface="Trade Gothic Next Cond"/>
            </a:rPr>
            <a:t>: Mahdi Mohammadzadeh, Ali Arabi</a:t>
          </a:r>
          <a:endParaRPr lang="en-US" sz="1600" kern="1200"/>
        </a:p>
      </dsp:txBody>
      <dsp:txXfrm>
        <a:off x="1295927" y="2807251"/>
        <a:ext cx="4038072" cy="1122015"/>
      </dsp:txXfrm>
    </dsp:sp>
    <dsp:sp modelId="{F7FD5DA6-F93E-4EB5-B62D-99FB09793DE8}">
      <dsp:nvSpPr>
        <dsp:cNvPr id="0" name=""/>
        <dsp:cNvSpPr/>
      </dsp:nvSpPr>
      <dsp:spPr>
        <a:xfrm>
          <a:off x="0" y="4211981"/>
          <a:ext cx="5334000" cy="1122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0CA0A-5B57-46DE-B9E4-77EECEACFC9D}">
      <dsp:nvSpPr>
        <dsp:cNvPr id="0" name=""/>
        <dsp:cNvSpPr/>
      </dsp:nvSpPr>
      <dsp:spPr>
        <a:xfrm>
          <a:off x="339409" y="4462224"/>
          <a:ext cx="617108" cy="6171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3C4043-5DB9-4C8F-B508-ECB01DF0C226}">
      <dsp:nvSpPr>
        <dsp:cNvPr id="0" name=""/>
        <dsp:cNvSpPr/>
      </dsp:nvSpPr>
      <dsp:spPr>
        <a:xfrm>
          <a:off x="1295927" y="4209770"/>
          <a:ext cx="4038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711200">
            <a:lnSpc>
              <a:spcPct val="90000"/>
            </a:lnSpc>
            <a:spcBef>
              <a:spcPct val="0"/>
            </a:spcBef>
            <a:spcAft>
              <a:spcPct val="35000"/>
            </a:spcAft>
            <a:buNone/>
          </a:pPr>
          <a:r>
            <a:rPr lang="en-US" sz="1600" kern="1200" dirty="0"/>
            <a:t>Date</a:t>
          </a:r>
          <a:r>
            <a:rPr lang="en-US" sz="1600" kern="1200" dirty="0">
              <a:latin typeface="Trade Gothic Next Cond"/>
            </a:rPr>
            <a:t>: 13/05/2025</a:t>
          </a:r>
          <a:endParaRPr lang="en-US" sz="1600" kern="1200" dirty="0"/>
        </a:p>
      </dsp:txBody>
      <dsp:txXfrm>
        <a:off x="1295927" y="4209770"/>
        <a:ext cx="4038072" cy="1122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5E53-4CF7-4845-A72E-07F96B9050DC}">
      <dsp:nvSpPr>
        <dsp:cNvPr id="0" name=""/>
        <dsp:cNvSpPr/>
      </dsp:nvSpPr>
      <dsp:spPr>
        <a:xfrm>
          <a:off x="416788" y="732029"/>
          <a:ext cx="1239780" cy="123978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575E3-54A3-4382-9594-A1B855A0E2A5}">
      <dsp:nvSpPr>
        <dsp:cNvPr id="0" name=""/>
        <dsp:cNvSpPr/>
      </dsp:nvSpPr>
      <dsp:spPr>
        <a:xfrm>
          <a:off x="681003" y="996244"/>
          <a:ext cx="711349" cy="711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7F4B03-3A30-4BAE-837C-CC7657DD34A9}">
      <dsp:nvSpPr>
        <dsp:cNvPr id="0" name=""/>
        <dsp:cNvSpPr/>
      </dsp:nvSpPr>
      <dsp:spPr>
        <a:xfrm>
          <a:off x="20465" y="2357970"/>
          <a:ext cx="20324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Random Forest is robust to overfitting and works well with nonlinear data.</a:t>
          </a:r>
        </a:p>
      </dsp:txBody>
      <dsp:txXfrm>
        <a:off x="20465" y="2357970"/>
        <a:ext cx="2032426" cy="720000"/>
      </dsp:txXfrm>
    </dsp:sp>
    <dsp:sp modelId="{A9DFDA67-18B6-4E89-BD11-3A2A01371A3D}">
      <dsp:nvSpPr>
        <dsp:cNvPr id="0" name=""/>
        <dsp:cNvSpPr/>
      </dsp:nvSpPr>
      <dsp:spPr>
        <a:xfrm>
          <a:off x="2804889" y="732029"/>
          <a:ext cx="1239780" cy="123978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7625A-ABD6-4CA7-8DD2-10D3030E027C}">
      <dsp:nvSpPr>
        <dsp:cNvPr id="0" name=""/>
        <dsp:cNvSpPr/>
      </dsp:nvSpPr>
      <dsp:spPr>
        <a:xfrm>
          <a:off x="3069105" y="996244"/>
          <a:ext cx="711349" cy="711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13EDF9-DEF6-480A-8177-C67559DD93BC}">
      <dsp:nvSpPr>
        <dsp:cNvPr id="0" name=""/>
        <dsp:cNvSpPr/>
      </dsp:nvSpPr>
      <dsp:spPr>
        <a:xfrm>
          <a:off x="2408566" y="2357970"/>
          <a:ext cx="20324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Logistic Regression offers interpretability and is a reliable baseline.</a:t>
          </a:r>
        </a:p>
      </dsp:txBody>
      <dsp:txXfrm>
        <a:off x="2408566" y="2357970"/>
        <a:ext cx="2032426" cy="720000"/>
      </dsp:txXfrm>
    </dsp:sp>
    <dsp:sp modelId="{B2569659-FCC7-4752-96E4-23FCB08E2817}">
      <dsp:nvSpPr>
        <dsp:cNvPr id="0" name=""/>
        <dsp:cNvSpPr/>
      </dsp:nvSpPr>
      <dsp:spPr>
        <a:xfrm>
          <a:off x="5192991" y="732029"/>
          <a:ext cx="1239780" cy="123978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B91BB-E8E6-4F5C-BBB7-700AC458D9CC}">
      <dsp:nvSpPr>
        <dsp:cNvPr id="0" name=""/>
        <dsp:cNvSpPr/>
      </dsp:nvSpPr>
      <dsp:spPr>
        <a:xfrm>
          <a:off x="5457207" y="996244"/>
          <a:ext cx="711349" cy="711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C025BF-8646-4B62-ACBE-2B6D1070A080}">
      <dsp:nvSpPr>
        <dsp:cNvPr id="0" name=""/>
        <dsp:cNvSpPr/>
      </dsp:nvSpPr>
      <dsp:spPr>
        <a:xfrm>
          <a:off x="4796668" y="2357970"/>
          <a:ext cx="20324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SVM performs well in high-dimensional spaces.</a:t>
          </a:r>
        </a:p>
      </dsp:txBody>
      <dsp:txXfrm>
        <a:off x="4796668" y="2357970"/>
        <a:ext cx="2032426" cy="720000"/>
      </dsp:txXfrm>
    </dsp:sp>
    <dsp:sp modelId="{5B7CC3F1-6869-48C2-B83E-BE6C5CB81F20}">
      <dsp:nvSpPr>
        <dsp:cNvPr id="0" name=""/>
        <dsp:cNvSpPr/>
      </dsp:nvSpPr>
      <dsp:spPr>
        <a:xfrm>
          <a:off x="7581093" y="732029"/>
          <a:ext cx="1239780" cy="123978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DEEF0-DFD7-404E-9FFF-2D383A7AC551}">
      <dsp:nvSpPr>
        <dsp:cNvPr id="0" name=""/>
        <dsp:cNvSpPr/>
      </dsp:nvSpPr>
      <dsp:spPr>
        <a:xfrm>
          <a:off x="7845308" y="996244"/>
          <a:ext cx="711349" cy="7113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4685B8-5367-44F3-8A90-154EFEAF6290}">
      <dsp:nvSpPr>
        <dsp:cNvPr id="0" name=""/>
        <dsp:cNvSpPr/>
      </dsp:nvSpPr>
      <dsp:spPr>
        <a:xfrm>
          <a:off x="7184770" y="2357970"/>
          <a:ext cx="20324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KNN is a simple algorithm that is useful for comparison and concept demonstration.</a:t>
          </a:r>
        </a:p>
      </dsp:txBody>
      <dsp:txXfrm>
        <a:off x="7184770" y="2357970"/>
        <a:ext cx="2032426"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56457-45C4-4842-B045-D3AF0F5DD31E}">
      <dsp:nvSpPr>
        <dsp:cNvPr id="0" name=""/>
        <dsp:cNvSpPr/>
      </dsp:nvSpPr>
      <dsp:spPr>
        <a:xfrm>
          <a:off x="450046" y="1095504"/>
          <a:ext cx="728525" cy="7285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73826-D5B8-40BA-A031-FB822848C518}">
      <dsp:nvSpPr>
        <dsp:cNvPr id="0" name=""/>
        <dsp:cNvSpPr/>
      </dsp:nvSpPr>
      <dsp:spPr>
        <a:xfrm>
          <a:off x="4836" y="2066917"/>
          <a:ext cx="1618945" cy="64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t>Accuracy</a:t>
          </a:r>
          <a:r>
            <a:rPr lang="en-US" sz="1300" kern="1200"/>
            <a:t>: Overall correct predictions</a:t>
          </a:r>
        </a:p>
      </dsp:txBody>
      <dsp:txXfrm>
        <a:off x="4836" y="2066917"/>
        <a:ext cx="1618945" cy="647578"/>
      </dsp:txXfrm>
    </dsp:sp>
    <dsp:sp modelId="{A4244C89-6A1C-4CF7-996F-EB7E49BC4EAD}">
      <dsp:nvSpPr>
        <dsp:cNvPr id="0" name=""/>
        <dsp:cNvSpPr/>
      </dsp:nvSpPr>
      <dsp:spPr>
        <a:xfrm>
          <a:off x="2352307" y="1095504"/>
          <a:ext cx="728525" cy="7285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512EA-BA6B-4EA7-B379-0AC39A9244AB}">
      <dsp:nvSpPr>
        <dsp:cNvPr id="0" name=""/>
        <dsp:cNvSpPr/>
      </dsp:nvSpPr>
      <dsp:spPr>
        <a:xfrm>
          <a:off x="1907097" y="2066917"/>
          <a:ext cx="1618945" cy="64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t>Precision/Recall</a:t>
          </a:r>
          <a:r>
            <a:rPr lang="en-US" sz="1300" kern="1200"/>
            <a:t>: To evaluate how well each class is predicted</a:t>
          </a:r>
        </a:p>
      </dsp:txBody>
      <dsp:txXfrm>
        <a:off x="1907097" y="2066917"/>
        <a:ext cx="1618945" cy="647578"/>
      </dsp:txXfrm>
    </dsp:sp>
    <dsp:sp modelId="{FBC85E42-23D6-4ED2-925A-B665CC0E50E0}">
      <dsp:nvSpPr>
        <dsp:cNvPr id="0" name=""/>
        <dsp:cNvSpPr/>
      </dsp:nvSpPr>
      <dsp:spPr>
        <a:xfrm>
          <a:off x="4254568" y="1095504"/>
          <a:ext cx="728525" cy="7285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B286D-0149-4DE7-B249-E319C1857135}">
      <dsp:nvSpPr>
        <dsp:cNvPr id="0" name=""/>
        <dsp:cNvSpPr/>
      </dsp:nvSpPr>
      <dsp:spPr>
        <a:xfrm>
          <a:off x="3809358" y="2066917"/>
          <a:ext cx="1618945" cy="64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t>F1-Score</a:t>
          </a:r>
          <a:r>
            <a:rPr lang="en-US" sz="1300" kern="1200"/>
            <a:t>: Balance between precision and recall</a:t>
          </a:r>
        </a:p>
      </dsp:txBody>
      <dsp:txXfrm>
        <a:off x="3809358" y="2066917"/>
        <a:ext cx="1618945" cy="647578"/>
      </dsp:txXfrm>
    </dsp:sp>
    <dsp:sp modelId="{DCE83AD1-8E44-4F56-B40F-C8FE356E22EC}">
      <dsp:nvSpPr>
        <dsp:cNvPr id="0" name=""/>
        <dsp:cNvSpPr/>
      </dsp:nvSpPr>
      <dsp:spPr>
        <a:xfrm>
          <a:off x="6156829" y="1095504"/>
          <a:ext cx="728525" cy="7285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1C61C-295B-4AAF-A5BB-A4F6AE0A328C}">
      <dsp:nvSpPr>
        <dsp:cNvPr id="0" name=""/>
        <dsp:cNvSpPr/>
      </dsp:nvSpPr>
      <dsp:spPr>
        <a:xfrm>
          <a:off x="5711619" y="2066917"/>
          <a:ext cx="1618945" cy="64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t>Cross-validation</a:t>
          </a:r>
          <a:r>
            <a:rPr lang="en-US" sz="1300" kern="1200"/>
            <a:t>: Ensures results are not specific to a single split</a:t>
          </a:r>
        </a:p>
      </dsp:txBody>
      <dsp:txXfrm>
        <a:off x="5711619" y="2066917"/>
        <a:ext cx="1618945" cy="647578"/>
      </dsp:txXfrm>
    </dsp:sp>
    <dsp:sp modelId="{B92CC426-A59B-4699-9E15-0DD7BABCFAFA}">
      <dsp:nvSpPr>
        <dsp:cNvPr id="0" name=""/>
        <dsp:cNvSpPr/>
      </dsp:nvSpPr>
      <dsp:spPr>
        <a:xfrm>
          <a:off x="8059089" y="1095504"/>
          <a:ext cx="728525" cy="7285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BB123-D84C-4559-923F-5DEB1A6762D3}">
      <dsp:nvSpPr>
        <dsp:cNvPr id="0" name=""/>
        <dsp:cNvSpPr/>
      </dsp:nvSpPr>
      <dsp:spPr>
        <a:xfrm>
          <a:off x="7613879" y="2066917"/>
          <a:ext cx="1618945" cy="64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t>Confusion Matrix</a:t>
          </a:r>
          <a:r>
            <a:rPr lang="en-US" sz="1300" kern="1200"/>
            <a:t>: Provides class-wise error analysis</a:t>
          </a:r>
        </a:p>
      </dsp:txBody>
      <dsp:txXfrm>
        <a:off x="7613879" y="2066917"/>
        <a:ext cx="1618945" cy="6475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70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4675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7111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67689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6082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1868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55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2848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07799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179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5/13/2025</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232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5/13/2025</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42705038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3840">
          <p15:clr>
            <a:srgbClr val="F26B43"/>
          </p15:clr>
        </p15:guide>
        <p15:guide id="3" pos="7200">
          <p15:clr>
            <a:srgbClr val="F26B43"/>
          </p15:clr>
        </p15:guide>
        <p15:guide id="4" pos="6720">
          <p15:clr>
            <a:srgbClr val="F26B43"/>
          </p15:clr>
        </p15:guide>
        <p15:guide id="16" pos="480">
          <p15:clr>
            <a:srgbClr val="F26B43"/>
          </p15:clr>
        </p15:guide>
        <p15:guide id="23"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eart shape cave angle">
            <a:extLst>
              <a:ext uri="{FF2B5EF4-FFF2-40B4-BE49-F238E27FC236}">
                <a16:creationId xmlns:a16="http://schemas.microsoft.com/office/drawing/2014/main" id="{DF783715-5158-FF59-AF6D-190B8E3BCEBC}"/>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b="0" dirty="0">
                <a:solidFill>
                  <a:srgbClr val="FFFFFF"/>
                </a:solidFill>
              </a:rPr>
              <a:t>Machine learning and AI</a:t>
            </a:r>
          </a:p>
        </p:txBody>
      </p:sp>
      <p:graphicFrame>
        <p:nvGraphicFramePr>
          <p:cNvPr id="6" name="Content Placeholder">
            <a:extLst>
              <a:ext uri="{FF2B5EF4-FFF2-40B4-BE49-F238E27FC236}">
                <a16:creationId xmlns:a16="http://schemas.microsoft.com/office/drawing/2014/main" id="{78C2516D-6B2A-FDDD-9F43-8BF2E5D16D17}"/>
              </a:ext>
            </a:extLst>
          </p:cNvPr>
          <p:cNvGraphicFramePr>
            <a:graphicFrameLocks noGrp="1"/>
          </p:cNvGraphicFramePr>
          <p:nvPr>
            <p:ph idx="1"/>
            <p:extLst>
              <p:ext uri="{D42A27DB-BD31-4B8C-83A1-F6EECF244321}">
                <p14:modId xmlns:p14="http://schemas.microsoft.com/office/powerpoint/2010/main" val="616901595"/>
              </p:ext>
            </p:extLst>
          </p:nvPr>
        </p:nvGraphicFramePr>
        <p:xfrm>
          <a:off x="5334001" y="762000"/>
          <a:ext cx="5334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74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104897" y="762001"/>
            <a:ext cx="4991103" cy="1141004"/>
          </a:xfrm>
        </p:spPr>
        <p:txBody>
          <a:bodyPr>
            <a:normAutofit/>
          </a:bodyPr>
          <a:lstStyle/>
          <a:p>
            <a:pPr>
              <a:lnSpc>
                <a:spcPct val="110000"/>
              </a:lnSpc>
            </a:pPr>
            <a:r>
              <a:rPr lang="en-US" sz="2000" b="1"/>
              <a:t>Logistic Regression Performance</a:t>
            </a:r>
            <a:r>
              <a:rPr lang="en-US" sz="2000"/>
              <a:t> </a:t>
            </a:r>
            <a:r>
              <a:rPr lang="en-US" sz="2000" b="1"/>
              <a:t>Explanation</a:t>
            </a:r>
            <a:endParaRPr lang="en-US" sz="2000"/>
          </a:p>
        </p:txBody>
      </p:sp>
      <p:sp>
        <p:nvSpPr>
          <p:cNvPr id="3" name="Content Placeholder"/>
          <p:cNvSpPr>
            <a:spLocks noGrp="1"/>
          </p:cNvSpPr>
          <p:nvPr>
            <p:ph idx="1"/>
          </p:nvPr>
        </p:nvSpPr>
        <p:spPr>
          <a:xfrm>
            <a:off x="1104897" y="2286000"/>
            <a:ext cx="4991103" cy="3809999"/>
          </a:xfrm>
        </p:spPr>
        <p:txBody>
          <a:bodyPr>
            <a:normAutofit/>
          </a:bodyPr>
          <a:lstStyle/>
          <a:p>
            <a:pPr algn="just"/>
            <a:r>
              <a:rPr lang="en-US" dirty="0"/>
              <a:t>Despite being a simple linear model, Logistic Regression achieved 84.8% accuracy. However, it misclassified more positive (diseased) cases, as reflected in its confusion matrix. It remains a strong model, especially when interpretability is needed.</a:t>
            </a:r>
          </a:p>
        </p:txBody>
      </p:sp>
      <p:pic>
        <p:nvPicPr>
          <p:cNvPr id="5" name="Picture 4" descr="A blue squares with white text&#10;&#10;AI-generated content may be incorrect.">
            <a:extLst>
              <a:ext uri="{FF2B5EF4-FFF2-40B4-BE49-F238E27FC236}">
                <a16:creationId xmlns:a16="http://schemas.microsoft.com/office/drawing/2014/main" id="{453BB9F0-C5B3-C86A-8837-7D39F0733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1901100"/>
            <a:ext cx="4577976" cy="3055799"/>
          </a:xfrm>
          <a:prstGeom prst="rect">
            <a:avLst/>
          </a:prstGeom>
        </p:spPr>
      </p:pic>
    </p:spTree>
    <p:extLst>
      <p:ext uri="{BB962C8B-B14F-4D97-AF65-F5344CB8AC3E}">
        <p14:creationId xmlns:p14="http://schemas.microsoft.com/office/powerpoint/2010/main" val="223396236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104897" y="762001"/>
            <a:ext cx="4991103" cy="1141004"/>
          </a:xfrm>
        </p:spPr>
        <p:txBody>
          <a:bodyPr>
            <a:normAutofit/>
          </a:bodyPr>
          <a:lstStyle/>
          <a:p>
            <a:r>
              <a:rPr lang="en-US" b="1"/>
              <a:t>SVM Performance</a:t>
            </a:r>
            <a:r>
              <a:rPr lang="en-US"/>
              <a:t> </a:t>
            </a:r>
            <a:r>
              <a:rPr lang="en-US" b="1"/>
              <a:t>Explanation</a:t>
            </a:r>
            <a:endParaRPr lang="en-US"/>
          </a:p>
        </p:txBody>
      </p:sp>
      <p:sp>
        <p:nvSpPr>
          <p:cNvPr id="21" name="Content Placeholder"/>
          <p:cNvSpPr>
            <a:spLocks noGrp="1"/>
          </p:cNvSpPr>
          <p:nvPr>
            <p:ph idx="1"/>
          </p:nvPr>
        </p:nvSpPr>
        <p:spPr>
          <a:xfrm>
            <a:off x="1104897" y="2286000"/>
            <a:ext cx="4991103" cy="3809999"/>
          </a:xfrm>
        </p:spPr>
        <p:txBody>
          <a:bodyPr>
            <a:normAutofit/>
          </a:bodyPr>
          <a:lstStyle/>
          <a:p>
            <a:pPr algn="just"/>
            <a:r>
              <a:rPr lang="en-US" dirty="0"/>
              <a:t>SVM also performed well with 86.4% test accuracy. However, its lower cross-validation accuracy (68.4%) suggests it may not generalize as well as expected. SVM often requires careful parameter tuning and scaling.</a:t>
            </a:r>
          </a:p>
        </p:txBody>
      </p:sp>
      <p:pic>
        <p:nvPicPr>
          <p:cNvPr id="4" name="Picture 3" descr="A blue squares with white text&#10;&#10;AI-generated content may be incorrect.">
            <a:extLst>
              <a:ext uri="{FF2B5EF4-FFF2-40B4-BE49-F238E27FC236}">
                <a16:creationId xmlns:a16="http://schemas.microsoft.com/office/drawing/2014/main" id="{1F0C7010-2822-E0A6-7DDA-D3459645C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1901100"/>
            <a:ext cx="4577976" cy="3055799"/>
          </a:xfrm>
          <a:prstGeom prst="rect">
            <a:avLst/>
          </a:prstGeom>
        </p:spPr>
      </p:pic>
    </p:spTree>
    <p:extLst>
      <p:ext uri="{BB962C8B-B14F-4D97-AF65-F5344CB8AC3E}">
        <p14:creationId xmlns:p14="http://schemas.microsoft.com/office/powerpoint/2010/main" val="418362526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F4B72-3852-2791-8397-CFD9641D322C}"/>
              </a:ext>
            </a:extLst>
          </p:cNvPr>
          <p:cNvSpPr>
            <a:spLocks noGrp="1"/>
          </p:cNvSpPr>
          <p:nvPr>
            <p:ph type="title"/>
          </p:nvPr>
        </p:nvSpPr>
        <p:spPr>
          <a:xfrm>
            <a:off x="1104897" y="762001"/>
            <a:ext cx="4991103" cy="1141004"/>
          </a:xfrm>
        </p:spPr>
        <p:txBody>
          <a:bodyPr>
            <a:normAutofit/>
          </a:bodyPr>
          <a:lstStyle/>
          <a:p>
            <a:pPr>
              <a:lnSpc>
                <a:spcPct val="110000"/>
              </a:lnSpc>
            </a:pPr>
            <a:r>
              <a:rPr lang="en-US" sz="2000" b="1" dirty="0"/>
              <a:t>KNN Performance</a:t>
            </a:r>
            <a:r>
              <a:rPr lang="en-US" sz="2000" dirty="0"/>
              <a:t> </a:t>
            </a:r>
            <a:r>
              <a:rPr lang="en-US" sz="2000" b="1" dirty="0"/>
              <a:t>Explanation</a:t>
            </a:r>
            <a:br>
              <a:rPr lang="en-US" sz="2000" dirty="0"/>
            </a:br>
            <a:endParaRPr lang="en-US" sz="2000" dirty="0"/>
          </a:p>
        </p:txBody>
      </p:sp>
      <p:sp>
        <p:nvSpPr>
          <p:cNvPr id="3" name="Content Placeholder 2">
            <a:extLst>
              <a:ext uri="{FF2B5EF4-FFF2-40B4-BE49-F238E27FC236}">
                <a16:creationId xmlns:a16="http://schemas.microsoft.com/office/drawing/2014/main" id="{1EFFFFDF-934D-D90D-774E-48C5DC4302F2}"/>
              </a:ext>
            </a:extLst>
          </p:cNvPr>
          <p:cNvSpPr>
            <a:spLocks noGrp="1"/>
          </p:cNvSpPr>
          <p:nvPr>
            <p:ph idx="1"/>
          </p:nvPr>
        </p:nvSpPr>
        <p:spPr>
          <a:xfrm>
            <a:off x="1104897" y="2286000"/>
            <a:ext cx="4991103" cy="3809999"/>
          </a:xfrm>
        </p:spPr>
        <p:txBody>
          <a:bodyPr>
            <a:normAutofit/>
          </a:bodyPr>
          <a:lstStyle/>
          <a:p>
            <a:pPr algn="just"/>
            <a:r>
              <a:rPr lang="en-US" dirty="0"/>
              <a:t>KNN matched Logistic Regression in test accuracy (84.8%) but had lower cross-validation accuracy. It’s more sensitive to noisy or imbalanced data, as shown by the higher number of misclassifications.</a:t>
            </a:r>
          </a:p>
          <a:p>
            <a:pPr algn="just"/>
            <a:endParaRPr lang="en-US" dirty="0"/>
          </a:p>
        </p:txBody>
      </p:sp>
      <p:pic>
        <p:nvPicPr>
          <p:cNvPr id="5" name="Picture 4" descr="A blue squares with white text&#10;&#10;AI-generated content may be incorrect.">
            <a:extLst>
              <a:ext uri="{FF2B5EF4-FFF2-40B4-BE49-F238E27FC236}">
                <a16:creationId xmlns:a16="http://schemas.microsoft.com/office/drawing/2014/main" id="{C19835C9-B94F-C446-85C8-073ED16D8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1901100"/>
            <a:ext cx="4577976" cy="3055799"/>
          </a:xfrm>
          <a:prstGeom prst="rect">
            <a:avLst/>
          </a:prstGeom>
        </p:spPr>
      </p:pic>
    </p:spTree>
    <p:extLst>
      <p:ext uri="{BB962C8B-B14F-4D97-AF65-F5344CB8AC3E}">
        <p14:creationId xmlns:p14="http://schemas.microsoft.com/office/powerpoint/2010/main" val="144010308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F3B5C-9BE1-762F-6B13-96AACCB5551A}"/>
              </a:ext>
            </a:extLst>
          </p:cNvPr>
          <p:cNvSpPr>
            <a:spLocks noGrp="1"/>
          </p:cNvSpPr>
          <p:nvPr>
            <p:ph type="title"/>
          </p:nvPr>
        </p:nvSpPr>
        <p:spPr>
          <a:xfrm>
            <a:off x="1088569" y="1406387"/>
            <a:ext cx="3936275" cy="2231319"/>
          </a:xfrm>
        </p:spPr>
        <p:txBody>
          <a:bodyPr vert="horz" lIns="91440" tIns="45720" rIns="91440" bIns="45720" rtlCol="0" anchor="b">
            <a:normAutofit/>
          </a:bodyPr>
          <a:lstStyle/>
          <a:p>
            <a:pPr algn="ctr"/>
            <a:r>
              <a:rPr lang="en-US" sz="2600"/>
              <a:t>Model Comparison Table Explanation</a:t>
            </a:r>
            <a:br>
              <a:rPr lang="en-US" sz="2600"/>
            </a:br>
            <a:endParaRPr lang="en-US" sz="2600"/>
          </a:p>
        </p:txBody>
      </p:sp>
      <p:sp>
        <p:nvSpPr>
          <p:cNvPr id="3" name="Text Placeholder 2">
            <a:extLst>
              <a:ext uri="{FF2B5EF4-FFF2-40B4-BE49-F238E27FC236}">
                <a16:creationId xmlns:a16="http://schemas.microsoft.com/office/drawing/2014/main" id="{6B2F7771-9344-A38F-6EDE-AC9256ADBA70}"/>
              </a:ext>
            </a:extLst>
          </p:cNvPr>
          <p:cNvSpPr>
            <a:spLocks noGrp="1"/>
          </p:cNvSpPr>
          <p:nvPr>
            <p:ph type="body" idx="1"/>
          </p:nvPr>
        </p:nvSpPr>
        <p:spPr>
          <a:xfrm>
            <a:off x="1524000" y="4249360"/>
            <a:ext cx="3048000" cy="1490486"/>
          </a:xfrm>
        </p:spPr>
        <p:txBody>
          <a:bodyPr vert="horz" lIns="91440" tIns="45720" rIns="91440" bIns="45720" rtlCol="0">
            <a:normAutofit/>
          </a:bodyPr>
          <a:lstStyle/>
          <a:p>
            <a:pPr algn="ctr">
              <a:lnSpc>
                <a:spcPct val="120000"/>
              </a:lnSpc>
            </a:pPr>
            <a:r>
              <a:rPr lang="en-US" sz="1500">
                <a:solidFill>
                  <a:schemeClr val="tx1"/>
                </a:solidFill>
              </a:rPr>
              <a:t>The table summarizes test and cross-validation accuracy. Random Forest leads in both metrics, making it the most reliable model overall.</a:t>
            </a:r>
          </a:p>
          <a:p>
            <a:pPr algn="ctr">
              <a:lnSpc>
                <a:spcPct val="120000"/>
              </a:lnSpc>
            </a:pPr>
            <a:endParaRPr lang="en-US" sz="1500">
              <a:solidFill>
                <a:schemeClr val="tx1"/>
              </a:solidFill>
            </a:endParaRPr>
          </a:p>
        </p:txBody>
      </p:sp>
      <p:sp>
        <p:nvSpPr>
          <p:cNvPr id="14" name="Rectangle 13">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of blue and orange bars&#10;&#10;AI-generated content may be incorrect.">
            <a:extLst>
              <a:ext uri="{FF2B5EF4-FFF2-40B4-BE49-F238E27FC236}">
                <a16:creationId xmlns:a16="http://schemas.microsoft.com/office/drawing/2014/main" id="{540EF81B-B5FF-1A26-AE02-265103C83104}"/>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315489" y="1534404"/>
            <a:ext cx="5657022" cy="3394212"/>
          </a:xfrm>
          <a:prstGeom prst="rect">
            <a:avLst/>
          </a:prstGeom>
        </p:spPr>
      </p:pic>
      <p:cxnSp>
        <p:nvCxnSpPr>
          <p:cNvPr id="16" name="Straight Connector 15">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37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A5F6DAB-03BF-4557-B78A-2B71C16E1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3EA02-AB54-96CD-9E46-B95B7333B897}"/>
              </a:ext>
            </a:extLst>
          </p:cNvPr>
          <p:cNvSpPr>
            <a:spLocks noGrp="1"/>
          </p:cNvSpPr>
          <p:nvPr>
            <p:ph type="title"/>
          </p:nvPr>
        </p:nvSpPr>
        <p:spPr>
          <a:xfrm>
            <a:off x="1524000" y="1524000"/>
            <a:ext cx="4572000" cy="2581369"/>
          </a:xfrm>
        </p:spPr>
        <p:txBody>
          <a:bodyPr vert="horz" lIns="91440" tIns="45720" rIns="91440" bIns="45720" rtlCol="0" anchor="t">
            <a:normAutofit/>
          </a:bodyPr>
          <a:lstStyle/>
          <a:p>
            <a:r>
              <a:rPr lang="en-US" sz="2800" dirty="0"/>
              <a:t>Feature Importance (Random Forest)</a:t>
            </a:r>
            <a:br>
              <a:rPr lang="en-US" sz="2800" dirty="0"/>
            </a:br>
            <a:endParaRPr lang="en-US" sz="2800" dirty="0"/>
          </a:p>
        </p:txBody>
      </p:sp>
      <p:sp>
        <p:nvSpPr>
          <p:cNvPr id="3" name="Text Placeholder 2">
            <a:extLst>
              <a:ext uri="{FF2B5EF4-FFF2-40B4-BE49-F238E27FC236}">
                <a16:creationId xmlns:a16="http://schemas.microsoft.com/office/drawing/2014/main" id="{DC107B28-84B6-4A6B-2DCA-1E36C98F151A}"/>
              </a:ext>
            </a:extLst>
          </p:cNvPr>
          <p:cNvSpPr>
            <a:spLocks noGrp="1"/>
          </p:cNvSpPr>
          <p:nvPr>
            <p:ph type="body" idx="1"/>
          </p:nvPr>
        </p:nvSpPr>
        <p:spPr>
          <a:xfrm>
            <a:off x="1524000" y="4867369"/>
            <a:ext cx="4572000" cy="789300"/>
          </a:xfrm>
        </p:spPr>
        <p:txBody>
          <a:bodyPr vert="horz" lIns="91440" tIns="45720" rIns="91440" bIns="45720" rtlCol="0">
            <a:normAutofit/>
          </a:bodyPr>
          <a:lstStyle/>
          <a:p>
            <a:pPr>
              <a:lnSpc>
                <a:spcPct val="120000"/>
              </a:lnSpc>
            </a:pPr>
            <a:r>
              <a:rPr lang="en-US" sz="1100" dirty="0">
                <a:solidFill>
                  <a:schemeClr val="tx1"/>
                </a:solidFill>
              </a:rPr>
              <a:t>Random Forest provides insights into which features influenced decisions. Age, </a:t>
            </a:r>
            <a:r>
              <a:rPr lang="en-US" sz="1100" dirty="0" err="1">
                <a:solidFill>
                  <a:schemeClr val="tx1"/>
                </a:solidFill>
              </a:rPr>
              <a:t>ST_Slope</a:t>
            </a:r>
            <a:r>
              <a:rPr lang="en-US" sz="1100" dirty="0">
                <a:solidFill>
                  <a:schemeClr val="tx1"/>
                </a:solidFill>
              </a:rPr>
              <a:t>, Cholesterol, and </a:t>
            </a:r>
            <a:r>
              <a:rPr lang="en-US" sz="1100" dirty="0" err="1">
                <a:solidFill>
                  <a:schemeClr val="tx1"/>
                </a:solidFill>
              </a:rPr>
              <a:t>ChestPainType</a:t>
            </a:r>
            <a:r>
              <a:rPr lang="en-US" sz="1100" dirty="0">
                <a:solidFill>
                  <a:schemeClr val="tx1"/>
                </a:solidFill>
              </a:rPr>
              <a:t> were most important — all of which align with medical understanding of heart disease risk factors.</a:t>
            </a:r>
          </a:p>
          <a:p>
            <a:pPr>
              <a:lnSpc>
                <a:spcPct val="120000"/>
              </a:lnSpc>
            </a:pPr>
            <a:endParaRPr lang="en-US" sz="1100" dirty="0">
              <a:solidFill>
                <a:schemeClr val="tx1"/>
              </a:solidFill>
            </a:endParaRPr>
          </a:p>
        </p:txBody>
      </p:sp>
      <p:pic>
        <p:nvPicPr>
          <p:cNvPr id="5" name="Picture 4" descr="A graph with blue and white bars&#10;&#10;AI-generated content may be incorrect.">
            <a:extLst>
              <a:ext uri="{FF2B5EF4-FFF2-40B4-BE49-F238E27FC236}">
                <a16:creationId xmlns:a16="http://schemas.microsoft.com/office/drawing/2014/main" id="{0613B30F-B6A6-DCCD-3EEE-554FB1F3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1995405"/>
            <a:ext cx="3822920" cy="2867189"/>
          </a:xfrm>
          <a:prstGeom prst="rect">
            <a:avLst/>
          </a:prstGeom>
        </p:spPr>
      </p:pic>
      <p:cxnSp>
        <p:nvCxnSpPr>
          <p:cNvPr id="18" name="Straight Connector 17">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86442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Pen placed on top of a signature line">
            <a:extLst>
              <a:ext uri="{FF2B5EF4-FFF2-40B4-BE49-F238E27FC236}">
                <a16:creationId xmlns:a16="http://schemas.microsoft.com/office/drawing/2014/main" id="{74F91878-36FB-342A-76BA-BB17967F2FF4}"/>
              </a:ext>
            </a:extLst>
          </p:cNvPr>
          <p:cNvPicPr>
            <a:picLocks noChangeAspect="1"/>
          </p:cNvPicPr>
          <p:nvPr/>
        </p:nvPicPr>
        <p:blipFill>
          <a:blip r:embed="rId2">
            <a:alphaModFix amt="5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8F39554-BBC2-6234-CE8B-1859F2D6EB51}"/>
              </a:ext>
            </a:extLst>
          </p:cNvPr>
          <p:cNvSpPr>
            <a:spLocks noGrp="1"/>
          </p:cNvSpPr>
          <p:nvPr>
            <p:ph type="ctrTitle"/>
          </p:nvPr>
        </p:nvSpPr>
        <p:spPr>
          <a:xfrm>
            <a:off x="2238258" y="1424473"/>
            <a:ext cx="7714388" cy="2850146"/>
          </a:xfrm>
        </p:spPr>
        <p:txBody>
          <a:bodyPr>
            <a:normAutofit/>
          </a:bodyPr>
          <a:lstStyle/>
          <a:p>
            <a:pPr algn="ctr"/>
            <a:r>
              <a:rPr lang="en-US" b="1"/>
              <a:t>Conclusion</a:t>
            </a:r>
            <a:r>
              <a:rPr lang="en-US"/>
              <a:t> </a:t>
            </a:r>
            <a:br>
              <a:rPr lang="en-US"/>
            </a:br>
            <a:endParaRPr lang="en-US"/>
          </a:p>
        </p:txBody>
      </p:sp>
      <p:sp>
        <p:nvSpPr>
          <p:cNvPr id="3" name="Subtitle 2">
            <a:extLst>
              <a:ext uri="{FF2B5EF4-FFF2-40B4-BE49-F238E27FC236}">
                <a16:creationId xmlns:a16="http://schemas.microsoft.com/office/drawing/2014/main" id="{568C7A71-5CCF-A13D-601F-296EFB01B786}"/>
              </a:ext>
            </a:extLst>
          </p:cNvPr>
          <p:cNvSpPr>
            <a:spLocks noGrp="1"/>
          </p:cNvSpPr>
          <p:nvPr>
            <p:ph type="subTitle" idx="1"/>
          </p:nvPr>
        </p:nvSpPr>
        <p:spPr>
          <a:xfrm>
            <a:off x="2238258" y="4848464"/>
            <a:ext cx="7714388" cy="1085849"/>
          </a:xfrm>
        </p:spPr>
        <p:txBody>
          <a:bodyPr>
            <a:normAutofit/>
          </a:bodyPr>
          <a:lstStyle/>
          <a:p>
            <a:pPr algn="ctr">
              <a:lnSpc>
                <a:spcPct val="120000"/>
              </a:lnSpc>
            </a:pPr>
            <a:r>
              <a:rPr lang="en-US" dirty="0"/>
              <a:t>Random Forest is the most accurate and generalizable model. It handles both classes well, is interpretable through feature importance, and has consistent performance across multiple metrics. It is the best candidate for deployment.</a:t>
            </a:r>
          </a:p>
          <a:p>
            <a:pPr algn="ctr">
              <a:lnSpc>
                <a:spcPct val="120000"/>
              </a:lnSpc>
            </a:pPr>
            <a:endParaRPr lang="en-US" dirty="0"/>
          </a:p>
        </p:txBody>
      </p:sp>
      <p:cxnSp>
        <p:nvCxnSpPr>
          <p:cNvPr id="17" name="Straight Connector 16">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8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 up image of hands applauding">
            <a:extLst>
              <a:ext uri="{FF2B5EF4-FFF2-40B4-BE49-F238E27FC236}">
                <a16:creationId xmlns:a16="http://schemas.microsoft.com/office/drawing/2014/main" id="{6105E626-F922-6E42-0EF9-D3797004934F}"/>
              </a:ext>
            </a:extLst>
          </p:cNvPr>
          <p:cNvPicPr>
            <a:picLocks noChangeAspect="1"/>
          </p:cNvPicPr>
          <p:nvPr/>
        </p:nvPicPr>
        <p:blipFill rotWithShape="1">
          <a:blip r:embed="rId2">
            <a:alphaModFix amt="50000"/>
          </a:blip>
          <a:srcRect r="-2" b="15726"/>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dirty="0">
                <a:solidFill>
                  <a:srgbClr val="FFFFFF"/>
                </a:solidFill>
              </a:rPr>
              <a:t>Thank you!</a:t>
            </a:r>
            <a:endParaRPr lang="en-US" dirty="0"/>
          </a:p>
        </p:txBody>
      </p:sp>
      <p:sp>
        <p:nvSpPr>
          <p:cNvPr id="3" name="Content Placeholder"/>
          <p:cNvSpPr>
            <a:spLocks noGrp="1"/>
          </p:cNvSpPr>
          <p:nvPr>
            <p:ph idx="1"/>
          </p:nvPr>
        </p:nvSpPr>
        <p:spPr>
          <a:xfrm>
            <a:off x="5334001" y="762000"/>
            <a:ext cx="5334000" cy="5334000"/>
          </a:xfrm>
        </p:spPr>
        <p:txBody>
          <a:bodyPr anchor="ctr">
            <a:normAutofit/>
          </a:bodyPr>
          <a:lstStyle/>
          <a:p>
            <a:pPr lvl="0"/>
            <a:r>
              <a:rPr lang="en-US" sz="2800" b="1" cap="all" spc="600" dirty="0">
                <a:solidFill>
                  <a:srgbClr val="FFFFFF"/>
                </a:solidFill>
                <a:latin typeface="Trade Gothic Next Cond"/>
                <a:ea typeface="+mj-ea"/>
                <a:cs typeface="+mj-cs"/>
              </a:rPr>
              <a:t>Grazie!</a:t>
            </a:r>
            <a:endParaRPr lang="en-US" dirty="0">
              <a:solidFill>
                <a:srgbClr val="FFFFFF"/>
              </a:solidFill>
            </a:endParaRPr>
          </a:p>
        </p:txBody>
      </p:sp>
    </p:spTree>
    <p:extLst>
      <p:ext uri="{BB962C8B-B14F-4D97-AF65-F5344CB8AC3E}">
        <p14:creationId xmlns:p14="http://schemas.microsoft.com/office/powerpoint/2010/main" val="286002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white and red circular structure&#10;&#10;AI-generated content may be incorrect.">
            <a:extLst>
              <a:ext uri="{FF2B5EF4-FFF2-40B4-BE49-F238E27FC236}">
                <a16:creationId xmlns:a16="http://schemas.microsoft.com/office/drawing/2014/main" id="{E4CFE753-0932-50AF-CAAD-641AE07F90D2}"/>
              </a:ext>
            </a:extLst>
          </p:cNvPr>
          <p:cNvPicPr>
            <a:picLocks noChangeAspect="1"/>
          </p:cNvPicPr>
          <p:nvPr/>
        </p:nvPicPr>
        <p:blipFill>
          <a:blip r:embed="rId2">
            <a:alphaModFix amt="50000"/>
          </a:blip>
          <a:srcRect r="50000"/>
          <a:stretch/>
        </p:blipFill>
        <p:spPr>
          <a:xfrm>
            <a:off x="20" y="10"/>
            <a:ext cx="6095979" cy="6857990"/>
          </a:xfrm>
          <a:prstGeom prst="rect">
            <a:avLst/>
          </a:prstGeom>
        </p:spPr>
      </p:pic>
      <p:sp>
        <p:nvSpPr>
          <p:cNvPr id="2" name="Title"/>
          <p:cNvSpPr>
            <a:spLocks noGrp="1"/>
          </p:cNvSpPr>
          <p:nvPr>
            <p:ph type="ctrTitle"/>
          </p:nvPr>
        </p:nvSpPr>
        <p:spPr>
          <a:xfrm>
            <a:off x="1028700" y="1025718"/>
            <a:ext cx="4057650" cy="4770783"/>
          </a:xfrm>
        </p:spPr>
        <p:txBody>
          <a:bodyPr anchor="ctr">
            <a:normAutofit/>
          </a:bodyPr>
          <a:lstStyle/>
          <a:p>
            <a:pPr algn="ctr"/>
            <a:r>
              <a:rPr lang="en-US" dirty="0">
                <a:solidFill>
                  <a:srgbClr val="FFFFFF"/>
                </a:solidFill>
              </a:rPr>
              <a:t>Project Overview</a:t>
            </a:r>
          </a:p>
        </p:txBody>
      </p:sp>
      <p:sp>
        <p:nvSpPr>
          <p:cNvPr id="3" name="Content Placeholder"/>
          <p:cNvSpPr>
            <a:spLocks noGrp="1"/>
          </p:cNvSpPr>
          <p:nvPr>
            <p:ph idx="1"/>
          </p:nvPr>
        </p:nvSpPr>
        <p:spPr>
          <a:xfrm>
            <a:off x="7179972" y="762000"/>
            <a:ext cx="3825025" cy="5334000"/>
          </a:xfrm>
        </p:spPr>
        <p:txBody>
          <a:bodyPr anchor="ctr">
            <a:normAutofit/>
          </a:bodyPr>
          <a:lstStyle/>
          <a:p>
            <a:pPr algn="just"/>
            <a:r>
              <a:rPr lang="en-US" dirty="0"/>
              <a:t>This project aims to build machine learning models that can predict the presence of heart disease based on clinical features. The goal is not only to create accurate models but also to compare them and understand which approach is most suitable for real-world deployment.</a:t>
            </a:r>
          </a:p>
        </p:txBody>
      </p:sp>
      <p:sp>
        <p:nvSpPr>
          <p:cNvPr id="5" name="TextBox 4">
            <a:extLst>
              <a:ext uri="{FF2B5EF4-FFF2-40B4-BE49-F238E27FC236}">
                <a16:creationId xmlns:a16="http://schemas.microsoft.com/office/drawing/2014/main" id="{5002EE93-196C-51EC-3DA0-F13D59C55529}"/>
              </a:ext>
            </a:extLst>
          </p:cNvPr>
          <p:cNvSpPr txBox="1"/>
          <p:nvPr/>
        </p:nvSpPr>
        <p:spPr>
          <a:xfrm>
            <a:off x="5911269" y="6657945"/>
            <a:ext cx="184731" cy="200055"/>
          </a:xfrm>
          <a:prstGeom prst="rect">
            <a:avLst/>
          </a:prstGeom>
          <a:solidFill>
            <a:srgbClr val="000000"/>
          </a:solidFill>
        </p:spPr>
        <p:txBody>
          <a:bodyPr wrap="none" lIns="91440" tIns="45720" rIns="91440" bIns="45720" anchor="t">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137960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FDE77F2-18D0-49FF-860C-62E2AC42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B23DD-62C2-CD61-2B08-680A82DB1F4D}"/>
              </a:ext>
            </a:extLst>
          </p:cNvPr>
          <p:cNvSpPr>
            <a:spLocks noGrp="1"/>
          </p:cNvSpPr>
          <p:nvPr>
            <p:ph type="title"/>
          </p:nvPr>
        </p:nvSpPr>
        <p:spPr>
          <a:xfrm>
            <a:off x="1043180" y="1524000"/>
            <a:ext cx="4009639" cy="3810000"/>
          </a:xfrm>
        </p:spPr>
        <p:txBody>
          <a:bodyPr anchor="ctr">
            <a:normAutofit/>
          </a:bodyPr>
          <a:lstStyle/>
          <a:p>
            <a:pPr algn="ctr"/>
            <a:r>
              <a:rPr lang="en-US" b="1">
                <a:solidFill>
                  <a:schemeClr val="bg1"/>
                </a:solidFill>
              </a:rPr>
              <a:t>Dataset Description</a:t>
            </a:r>
            <a:r>
              <a:rPr lang="en-US">
                <a:solidFill>
                  <a:schemeClr val="bg1"/>
                </a:solidFill>
              </a:rPr>
              <a:t> </a:t>
            </a:r>
            <a:r>
              <a:rPr lang="en-US" b="1">
                <a:solidFill>
                  <a:schemeClr val="bg1"/>
                </a:solidFill>
              </a:rPr>
              <a:t>Explanation</a:t>
            </a:r>
            <a:endParaRPr lang="en-US">
              <a:solidFill>
                <a:schemeClr val="bg1"/>
              </a:solidFill>
            </a:endParaRPr>
          </a:p>
        </p:txBody>
      </p:sp>
      <p:sp>
        <p:nvSpPr>
          <p:cNvPr id="3" name="Content Placeholder 2">
            <a:extLst>
              <a:ext uri="{FF2B5EF4-FFF2-40B4-BE49-F238E27FC236}">
                <a16:creationId xmlns:a16="http://schemas.microsoft.com/office/drawing/2014/main" id="{F19A326F-F7FF-E547-CE78-DCACF615F096}"/>
              </a:ext>
            </a:extLst>
          </p:cNvPr>
          <p:cNvSpPr>
            <a:spLocks noGrp="1"/>
          </p:cNvSpPr>
          <p:nvPr>
            <p:ph idx="1"/>
          </p:nvPr>
        </p:nvSpPr>
        <p:spPr>
          <a:xfrm>
            <a:off x="7188680" y="762000"/>
            <a:ext cx="3897332" cy="3154154"/>
          </a:xfrm>
        </p:spPr>
        <p:txBody>
          <a:bodyPr anchor="ctr">
            <a:normAutofit/>
          </a:bodyPr>
          <a:lstStyle/>
          <a:p>
            <a:pPr algn="just"/>
            <a:r>
              <a:rPr lang="en-US" dirty="0"/>
              <a:t>We used a public dataset with 918 patient records, each containing information such as age, sex, blood pressure, cholesterol, and results of various tests. The target variable indicates whether the patient is diagnosed with heart disease (1) or not (0).</a:t>
            </a:r>
          </a:p>
        </p:txBody>
      </p:sp>
      <p:pic>
        <p:nvPicPr>
          <p:cNvPr id="8" name="Picture 7" descr="A screenshot of a computer&#10;&#10;AI-generated content may be incorrect.">
            <a:extLst>
              <a:ext uri="{FF2B5EF4-FFF2-40B4-BE49-F238E27FC236}">
                <a16:creationId xmlns:a16="http://schemas.microsoft.com/office/drawing/2014/main" id="{6BC376E5-093A-EA82-8821-5FB8A9AA600F}"/>
              </a:ext>
            </a:extLst>
          </p:cNvPr>
          <p:cNvPicPr>
            <a:picLocks noChangeAspect="1"/>
          </p:cNvPicPr>
          <p:nvPr/>
        </p:nvPicPr>
        <p:blipFill>
          <a:blip r:embed="rId2"/>
          <a:stretch>
            <a:fillRect/>
          </a:stretch>
        </p:blipFill>
        <p:spPr>
          <a:xfrm>
            <a:off x="6183490" y="4133088"/>
            <a:ext cx="6008510" cy="1532170"/>
          </a:xfrm>
          <a:prstGeom prst="rect">
            <a:avLst/>
          </a:prstGeom>
        </p:spPr>
      </p:pic>
    </p:spTree>
    <p:extLst>
      <p:ext uri="{BB962C8B-B14F-4D97-AF65-F5344CB8AC3E}">
        <p14:creationId xmlns:p14="http://schemas.microsoft.com/office/powerpoint/2010/main" val="66437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screenshot of a computer screen&#10;&#10;AI-generated content may be incorrect.">
            <a:extLst>
              <a:ext uri="{FF2B5EF4-FFF2-40B4-BE49-F238E27FC236}">
                <a16:creationId xmlns:a16="http://schemas.microsoft.com/office/drawing/2014/main" id="{F8433AB2-74BC-40E5-C214-E515A74D4412}"/>
              </a:ext>
            </a:extLst>
          </p:cNvPr>
          <p:cNvPicPr>
            <a:picLocks noChangeAspect="1"/>
          </p:cNvPicPr>
          <p:nvPr/>
        </p:nvPicPr>
        <p:blipFill>
          <a:blip r:embed="rId2">
            <a:alphaModFix amt="50000"/>
          </a:blip>
          <a:srcRect r="49778" b="-445"/>
          <a:stretch/>
        </p:blipFill>
        <p:spPr>
          <a:xfrm>
            <a:off x="20" y="10"/>
            <a:ext cx="6095979" cy="6857990"/>
          </a:xfrm>
          <a:prstGeom prst="rect">
            <a:avLst/>
          </a:prstGeom>
        </p:spPr>
      </p:pic>
      <p:sp>
        <p:nvSpPr>
          <p:cNvPr id="2" name="Title"/>
          <p:cNvSpPr>
            <a:spLocks noGrp="1"/>
          </p:cNvSpPr>
          <p:nvPr>
            <p:ph type="ctrTitle"/>
          </p:nvPr>
        </p:nvSpPr>
        <p:spPr>
          <a:xfrm>
            <a:off x="1028700" y="1025718"/>
            <a:ext cx="4057650" cy="4770783"/>
          </a:xfrm>
        </p:spPr>
        <p:txBody>
          <a:bodyPr anchor="ctr">
            <a:normAutofit/>
          </a:bodyPr>
          <a:lstStyle/>
          <a:p>
            <a:pPr algn="ctr"/>
            <a:r>
              <a:rPr lang="en-US" b="1">
                <a:solidFill>
                  <a:srgbClr val="FFFFFF"/>
                </a:solidFill>
              </a:rPr>
              <a:t>Data Preprocessing</a:t>
            </a:r>
            <a:r>
              <a:rPr lang="en-US">
                <a:solidFill>
                  <a:srgbClr val="FFFFFF"/>
                </a:solidFill>
              </a:rPr>
              <a:t> </a:t>
            </a:r>
            <a:r>
              <a:rPr lang="en-US" b="1">
                <a:solidFill>
                  <a:srgbClr val="FFFFFF"/>
                </a:solidFill>
              </a:rPr>
              <a:t>Explanation</a:t>
            </a:r>
            <a:endParaRPr lang="en-US">
              <a:solidFill>
                <a:srgbClr val="FFFFFF"/>
              </a:solidFill>
            </a:endParaRPr>
          </a:p>
        </p:txBody>
      </p:sp>
      <p:sp>
        <p:nvSpPr>
          <p:cNvPr id="3" name="Content Placeholder"/>
          <p:cNvSpPr>
            <a:spLocks noGrp="1"/>
          </p:cNvSpPr>
          <p:nvPr>
            <p:ph idx="1"/>
          </p:nvPr>
        </p:nvSpPr>
        <p:spPr>
          <a:xfrm>
            <a:off x="7179972" y="762000"/>
            <a:ext cx="3825025" cy="5334000"/>
          </a:xfrm>
        </p:spPr>
        <p:txBody>
          <a:bodyPr anchor="ctr">
            <a:normAutofit/>
          </a:bodyPr>
          <a:lstStyle/>
          <a:p>
            <a:pPr algn="just"/>
            <a:r>
              <a:rPr lang="en-US" dirty="0"/>
              <a:t>To make the dataset ready for modeling, categorical variables were encoded numerically using </a:t>
            </a:r>
            <a:r>
              <a:rPr lang="en-US" dirty="0" err="1"/>
              <a:t>LabelEncoder</a:t>
            </a:r>
            <a:r>
              <a:rPr lang="en-US" dirty="0"/>
              <a:t>. We standardized the numerical features using </a:t>
            </a:r>
            <a:r>
              <a:rPr lang="en-US" dirty="0" err="1"/>
              <a:t>StandardScaler</a:t>
            </a:r>
            <a:r>
              <a:rPr lang="en-US" dirty="0"/>
              <a:t> to ensure fair treatment across models. The dataset was then split into training (80%) and testing (20%) sets.</a:t>
            </a:r>
          </a:p>
        </p:txBody>
      </p:sp>
    </p:spTree>
    <p:extLst>
      <p:ext uri="{BB962C8B-B14F-4D97-AF65-F5344CB8AC3E}">
        <p14:creationId xmlns:p14="http://schemas.microsoft.com/office/powerpoint/2010/main" val="398712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42139-19C8-4865-DE62-E22CC7A4E2A8}"/>
              </a:ext>
            </a:extLst>
          </p:cNvPr>
          <p:cNvSpPr>
            <a:spLocks noGrp="1"/>
          </p:cNvSpPr>
          <p:nvPr>
            <p:ph type="title"/>
          </p:nvPr>
        </p:nvSpPr>
        <p:spPr>
          <a:xfrm>
            <a:off x="914400" y="1147481"/>
            <a:ext cx="4244341" cy="2532980"/>
          </a:xfrm>
        </p:spPr>
        <p:txBody>
          <a:bodyPr vert="horz" lIns="91440" tIns="45720" rIns="91440" bIns="45720" rtlCol="0" anchor="b">
            <a:normAutofit/>
          </a:bodyPr>
          <a:lstStyle/>
          <a:p>
            <a:pPr algn="ctr"/>
            <a:r>
              <a:rPr lang="en-US" b="1" dirty="0"/>
              <a:t>Models Used</a:t>
            </a:r>
            <a:r>
              <a:rPr lang="en-US" dirty="0"/>
              <a:t> </a:t>
            </a:r>
            <a:r>
              <a:rPr lang="en-US" b="1" dirty="0"/>
              <a:t>Explanation</a:t>
            </a:r>
            <a:endParaRPr lang="en-US" dirty="0"/>
          </a:p>
        </p:txBody>
      </p:sp>
      <p:pic>
        <p:nvPicPr>
          <p:cNvPr id="4" name="Picture 3" descr="3D face graphic">
            <a:extLst>
              <a:ext uri="{FF2B5EF4-FFF2-40B4-BE49-F238E27FC236}">
                <a16:creationId xmlns:a16="http://schemas.microsoft.com/office/drawing/2014/main" id="{4F647C3F-DF12-90A6-EDE6-9948F8CB6323}"/>
              </a:ext>
            </a:extLst>
          </p:cNvPr>
          <p:cNvPicPr>
            <a:picLocks noChangeAspect="1"/>
          </p:cNvPicPr>
          <p:nvPr/>
        </p:nvPicPr>
        <p:blipFill>
          <a:blip r:embed="rId2">
            <a:extLst>
              <a:ext uri="{28A0092B-C50C-407E-A947-70E740481C1C}">
                <a14:useLocalDpi xmlns:a14="http://schemas.microsoft.com/office/drawing/2010/main" val="0"/>
              </a:ext>
            </a:extLst>
          </a:blip>
          <a:srcRect l="30112" r="7387" b="-1"/>
          <a:stretch/>
        </p:blipFill>
        <p:spPr>
          <a:xfrm>
            <a:off x="5979412" y="756110"/>
            <a:ext cx="5360306" cy="5360306"/>
          </a:xfrm>
          <a:custGeom>
            <a:avLst/>
            <a:gdLst/>
            <a:ahLst/>
            <a:cxnLst/>
            <a:rect l="l" t="t" r="r" b="b"/>
            <a:pathLst>
              <a:path w="5360306" h="5360306">
                <a:moveTo>
                  <a:pt x="2680153" y="0"/>
                </a:moveTo>
                <a:cubicBezTo>
                  <a:pt x="4160361" y="0"/>
                  <a:pt x="5360306" y="1199945"/>
                  <a:pt x="5360306" y="2680153"/>
                </a:cubicBezTo>
                <a:cubicBezTo>
                  <a:pt x="5360306" y="4160361"/>
                  <a:pt x="4160361" y="5360306"/>
                  <a:pt x="2680153" y="5360306"/>
                </a:cubicBezTo>
                <a:cubicBezTo>
                  <a:pt x="1199945" y="5360306"/>
                  <a:pt x="0" y="4160361"/>
                  <a:pt x="0" y="2680153"/>
                </a:cubicBezTo>
                <a:cubicBezTo>
                  <a:pt x="0" y="1199945"/>
                  <a:pt x="1199945" y="0"/>
                  <a:pt x="2680153" y="0"/>
                </a:cubicBezTo>
                <a:close/>
              </a:path>
            </a:pathLst>
          </a:custGeom>
        </p:spPr>
      </p:pic>
      <p:cxnSp>
        <p:nvCxnSpPr>
          <p:cNvPr id="13" name="Straight Connector 12">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5099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94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orest with trees and plants">
            <a:extLst>
              <a:ext uri="{FF2B5EF4-FFF2-40B4-BE49-F238E27FC236}">
                <a16:creationId xmlns:a16="http://schemas.microsoft.com/office/drawing/2014/main" id="{F5B8BD7B-FFCD-E7F9-6507-A5749D3F3A2B}"/>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b="8163"/>
          <a:stretch/>
        </p:blipFill>
        <p:spPr>
          <a:xfrm>
            <a:off x="20" y="10"/>
            <a:ext cx="12191980" cy="6857990"/>
          </a:xfrm>
          <a:prstGeom prst="rect">
            <a:avLst/>
          </a:prstGeom>
        </p:spPr>
      </p:pic>
      <p:sp>
        <p:nvSpPr>
          <p:cNvPr id="2" name="Title 1">
            <a:extLst>
              <a:ext uri="{FF2B5EF4-FFF2-40B4-BE49-F238E27FC236}">
                <a16:creationId xmlns:a16="http://schemas.microsoft.com/office/drawing/2014/main" id="{1CEE1194-FBF1-4CE5-FE80-7AE4BF543679}"/>
              </a:ext>
            </a:extLst>
          </p:cNvPr>
          <p:cNvSpPr>
            <a:spLocks noGrp="1"/>
          </p:cNvSpPr>
          <p:nvPr>
            <p:ph type="title"/>
          </p:nvPr>
        </p:nvSpPr>
        <p:spPr>
          <a:xfrm>
            <a:off x="1523999" y="1524000"/>
            <a:ext cx="3216673" cy="3809999"/>
          </a:xfrm>
        </p:spPr>
        <p:txBody>
          <a:bodyPr anchor="ctr">
            <a:normAutofit/>
          </a:bodyPr>
          <a:lstStyle/>
          <a:p>
            <a:pPr algn="r"/>
            <a:r>
              <a:rPr lang="en-US" dirty="0">
                <a:solidFill>
                  <a:srgbClr val="FFFFFF"/>
                </a:solidFill>
              </a:rPr>
              <a:t>algorithms</a:t>
            </a:r>
            <a:endParaRPr lang="en-US">
              <a:solidFill>
                <a:srgbClr val="FFFFFF"/>
              </a:solidFill>
            </a:endParaRPr>
          </a:p>
        </p:txBody>
      </p:sp>
      <p:sp>
        <p:nvSpPr>
          <p:cNvPr id="3" name="Content Placeholder 2">
            <a:extLst>
              <a:ext uri="{FF2B5EF4-FFF2-40B4-BE49-F238E27FC236}">
                <a16:creationId xmlns:a16="http://schemas.microsoft.com/office/drawing/2014/main" id="{AFCF935A-7088-5C51-0B71-F909E13E7677}"/>
              </a:ext>
            </a:extLst>
          </p:cNvPr>
          <p:cNvSpPr>
            <a:spLocks noGrp="1"/>
          </p:cNvSpPr>
          <p:nvPr>
            <p:ph idx="1"/>
          </p:nvPr>
        </p:nvSpPr>
        <p:spPr>
          <a:xfrm>
            <a:off x="5334001" y="762000"/>
            <a:ext cx="5334000" cy="5334000"/>
          </a:xfrm>
        </p:spPr>
        <p:txBody>
          <a:bodyPr anchor="ctr">
            <a:normAutofit/>
          </a:bodyPr>
          <a:lstStyle/>
          <a:p>
            <a:pPr algn="just"/>
            <a:r>
              <a:rPr lang="en-US" dirty="0">
                <a:solidFill>
                  <a:srgbClr val="FFFFFF"/>
                </a:solidFill>
              </a:rPr>
              <a:t>Four classification models were chosen for evaluation. These cover both linear and non-linear methods, from interpretable algorithms like Logistic Regression to more complex ensemble techniques like Random Forest.</a:t>
            </a:r>
          </a:p>
        </p:txBody>
      </p:sp>
    </p:spTree>
    <p:extLst>
      <p:ext uri="{BB962C8B-B14F-4D97-AF65-F5344CB8AC3E}">
        <p14:creationId xmlns:p14="http://schemas.microsoft.com/office/powerpoint/2010/main" val="287252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0235D-C173-84D1-94BA-7543BCE150B1}"/>
              </a:ext>
            </a:extLst>
          </p:cNvPr>
          <p:cNvSpPr>
            <a:spLocks noGrp="1"/>
          </p:cNvSpPr>
          <p:nvPr>
            <p:ph type="title"/>
          </p:nvPr>
        </p:nvSpPr>
        <p:spPr>
          <a:xfrm>
            <a:off x="1524000" y="762001"/>
            <a:ext cx="9144000" cy="869092"/>
          </a:xfrm>
        </p:spPr>
        <p:txBody>
          <a:bodyPr>
            <a:normAutofit/>
          </a:bodyPr>
          <a:lstStyle/>
          <a:p>
            <a:pPr algn="ctr"/>
            <a:r>
              <a:rPr lang="en-US" b="1" dirty="0"/>
              <a:t>Why These Models?</a:t>
            </a:r>
            <a:endParaRPr lang="en-US" dirty="0"/>
          </a:p>
        </p:txBody>
      </p:sp>
      <p:graphicFrame>
        <p:nvGraphicFramePr>
          <p:cNvPr id="11" name="Content Placeholder 3">
            <a:extLst>
              <a:ext uri="{FF2B5EF4-FFF2-40B4-BE49-F238E27FC236}">
                <a16:creationId xmlns:a16="http://schemas.microsoft.com/office/drawing/2014/main" id="{42E94046-3E84-0FDD-FB88-01F9E11BD919}"/>
              </a:ext>
            </a:extLst>
          </p:cNvPr>
          <p:cNvGraphicFramePr>
            <a:graphicFrameLocks noGrp="1"/>
          </p:cNvGraphicFramePr>
          <p:nvPr>
            <p:ph idx="1"/>
            <p:extLst>
              <p:ext uri="{D42A27DB-BD31-4B8C-83A1-F6EECF244321}">
                <p14:modId xmlns:p14="http://schemas.microsoft.com/office/powerpoint/2010/main" val="843050086"/>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66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579D2-9425-170B-E93C-936EC3147ABE}"/>
              </a:ext>
            </a:extLst>
          </p:cNvPr>
          <p:cNvSpPr>
            <a:spLocks noGrp="1"/>
          </p:cNvSpPr>
          <p:nvPr>
            <p:ph type="title"/>
          </p:nvPr>
        </p:nvSpPr>
        <p:spPr>
          <a:xfrm>
            <a:off x="1524000" y="762001"/>
            <a:ext cx="9144000" cy="869092"/>
          </a:xfrm>
        </p:spPr>
        <p:txBody>
          <a:bodyPr>
            <a:normAutofit/>
          </a:bodyPr>
          <a:lstStyle/>
          <a:p>
            <a:pPr algn="ctr"/>
            <a:r>
              <a:rPr lang="en-US" b="1" dirty="0"/>
              <a:t>Evaluation Metrics</a:t>
            </a:r>
            <a:r>
              <a:rPr lang="en-US" dirty="0"/>
              <a:t> </a:t>
            </a:r>
            <a:r>
              <a:rPr lang="en-US" b="1" dirty="0"/>
              <a:t>Explanation</a:t>
            </a:r>
            <a:endParaRPr lang="en-US" dirty="0"/>
          </a:p>
        </p:txBody>
      </p:sp>
      <p:graphicFrame>
        <p:nvGraphicFramePr>
          <p:cNvPr id="6" name="Content Placeholder 2">
            <a:extLst>
              <a:ext uri="{FF2B5EF4-FFF2-40B4-BE49-F238E27FC236}">
                <a16:creationId xmlns:a16="http://schemas.microsoft.com/office/drawing/2014/main" id="{B28BAEF8-FBCD-D700-581C-AD4B07CC0936}"/>
              </a:ext>
            </a:extLst>
          </p:cNvPr>
          <p:cNvGraphicFramePr>
            <a:graphicFrameLocks noGrp="1"/>
          </p:cNvGraphicFramePr>
          <p:nvPr>
            <p:ph idx="1"/>
            <p:extLst>
              <p:ext uri="{D42A27DB-BD31-4B8C-83A1-F6EECF244321}">
                <p14:modId xmlns:p14="http://schemas.microsoft.com/office/powerpoint/2010/main" val="3581845944"/>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44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A95C4-7BE2-6C2E-E737-ABD9A74459E4}"/>
              </a:ext>
            </a:extLst>
          </p:cNvPr>
          <p:cNvSpPr>
            <a:spLocks noGrp="1"/>
          </p:cNvSpPr>
          <p:nvPr>
            <p:ph type="title"/>
          </p:nvPr>
        </p:nvSpPr>
        <p:spPr>
          <a:xfrm>
            <a:off x="1104897" y="762001"/>
            <a:ext cx="4991103" cy="1141004"/>
          </a:xfrm>
        </p:spPr>
        <p:txBody>
          <a:bodyPr>
            <a:normAutofit/>
          </a:bodyPr>
          <a:lstStyle/>
          <a:p>
            <a:pPr>
              <a:lnSpc>
                <a:spcPct val="110000"/>
              </a:lnSpc>
            </a:pPr>
            <a:r>
              <a:rPr lang="en-US" sz="2000" b="1" dirty="0"/>
              <a:t>Random Forest Performance</a:t>
            </a:r>
            <a:r>
              <a:rPr lang="en-US" sz="2000" dirty="0"/>
              <a:t> </a:t>
            </a:r>
            <a:r>
              <a:rPr lang="en-US" sz="2000" b="1" dirty="0"/>
              <a:t>Explanation</a:t>
            </a:r>
            <a:endParaRPr lang="en-US" sz="2000" dirty="0"/>
          </a:p>
        </p:txBody>
      </p:sp>
      <p:sp>
        <p:nvSpPr>
          <p:cNvPr id="3" name="Content Placeholder 2">
            <a:extLst>
              <a:ext uri="{FF2B5EF4-FFF2-40B4-BE49-F238E27FC236}">
                <a16:creationId xmlns:a16="http://schemas.microsoft.com/office/drawing/2014/main" id="{C3704A44-A70C-942C-406C-8379E7CFE40B}"/>
              </a:ext>
            </a:extLst>
          </p:cNvPr>
          <p:cNvSpPr>
            <a:spLocks noGrp="1"/>
          </p:cNvSpPr>
          <p:nvPr>
            <p:ph idx="1"/>
          </p:nvPr>
        </p:nvSpPr>
        <p:spPr>
          <a:xfrm>
            <a:off x="1104897" y="2286000"/>
            <a:ext cx="4991103" cy="3809999"/>
          </a:xfrm>
        </p:spPr>
        <p:txBody>
          <a:bodyPr>
            <a:normAutofit/>
          </a:bodyPr>
          <a:lstStyle/>
          <a:p>
            <a:pPr algn="just"/>
            <a:r>
              <a:rPr lang="en-US" dirty="0"/>
              <a:t>Random Forest showed the best results with 88% accuracy and strong F1-scores for both classes. Its confusion matrix indicates balanced prediction, meaning it handles both diseased and non-diseased cases well. It also had the highest cross-validation accuracy.</a:t>
            </a:r>
          </a:p>
        </p:txBody>
      </p:sp>
      <p:pic>
        <p:nvPicPr>
          <p:cNvPr id="6" name="Picture 5" descr="A blue squares with white text&#10;&#10;AI-generated content may be incorrect.">
            <a:extLst>
              <a:ext uri="{FF2B5EF4-FFF2-40B4-BE49-F238E27FC236}">
                <a16:creationId xmlns:a16="http://schemas.microsoft.com/office/drawing/2014/main" id="{9905D7CE-4812-8CFE-6EFA-4BF1855DB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1901100"/>
            <a:ext cx="4577976" cy="3055799"/>
          </a:xfrm>
          <a:prstGeom prst="rect">
            <a:avLst/>
          </a:prstGeom>
        </p:spPr>
      </p:pic>
    </p:spTree>
    <p:extLst>
      <p:ext uri="{BB962C8B-B14F-4D97-AF65-F5344CB8AC3E}">
        <p14:creationId xmlns:p14="http://schemas.microsoft.com/office/powerpoint/2010/main" val="9864582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ortal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674</TotalTime>
  <Words>598</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Trade Gothic Next Cond</vt:lpstr>
      <vt:lpstr>Trade Gothic Next Light</vt:lpstr>
      <vt:lpstr>PortalVTI</vt:lpstr>
      <vt:lpstr>Machine learning and AI</vt:lpstr>
      <vt:lpstr>Project Overview</vt:lpstr>
      <vt:lpstr>Dataset Description Explanation</vt:lpstr>
      <vt:lpstr>Data Preprocessing Explanation</vt:lpstr>
      <vt:lpstr>Models Used Explanation</vt:lpstr>
      <vt:lpstr>algorithms</vt:lpstr>
      <vt:lpstr>Why These Models?</vt:lpstr>
      <vt:lpstr>Evaluation Metrics Explanation</vt:lpstr>
      <vt:lpstr>Random Forest Performance Explanation</vt:lpstr>
      <vt:lpstr>Logistic Regression Performance Explanation</vt:lpstr>
      <vt:lpstr>SVM Performance Explanation</vt:lpstr>
      <vt:lpstr>KNN Performance Explanation </vt:lpstr>
      <vt:lpstr>Model Comparison Table Explanation </vt:lpstr>
      <vt:lpstr>Feature Importance (Random Forest) </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MAHDI MOHAMMADZADEH</cp:lastModifiedBy>
  <cp:revision>124</cp:revision>
  <dcterms:created xsi:type="dcterms:W3CDTF">2024-05-18T12:36:05Z</dcterms:created>
  <dcterms:modified xsi:type="dcterms:W3CDTF">2025-05-13T12:52:32Z</dcterms:modified>
</cp:coreProperties>
</file>